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321" r:id="rId14"/>
    <p:sldId id="270" r:id="rId15"/>
    <p:sldId id="271" r:id="rId16"/>
    <p:sldId id="272" r:id="rId17"/>
    <p:sldId id="273" r:id="rId18"/>
    <p:sldId id="315" r:id="rId19"/>
    <p:sldId id="316" r:id="rId20"/>
    <p:sldId id="275" r:id="rId21"/>
    <p:sldId id="318" r:id="rId22"/>
    <p:sldId id="277" r:id="rId23"/>
    <p:sldId id="31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1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p:scale>
          <a:sx n="118" d="100"/>
          <a:sy n="118" d="100"/>
        </p:scale>
        <p:origin x="-143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8.wmf"/><Relationship Id="rId4"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102.wmf"/><Relationship Id="rId4" Type="http://schemas.openxmlformats.org/officeDocument/2006/relationships/image" Target="../media/image10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4.wmf"/><Relationship Id="rId7" Type="http://schemas.openxmlformats.org/officeDocument/2006/relationships/image" Target="../media/image108.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605EB-C910-4311-9081-C67C33523133}" type="datetimeFigureOut">
              <a:rPr lang="vi-VN" smtClean="0"/>
              <a:t>29/10/2020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DA9B94-2391-41DC-8425-2B57F51FB6FE}" type="slidenum">
              <a:rPr lang="vi-VN" smtClean="0"/>
              <a:t>‹#›</a:t>
            </a:fld>
            <a:endParaRPr lang="vi-VN"/>
          </a:p>
        </p:txBody>
      </p:sp>
    </p:spTree>
    <p:extLst>
      <p:ext uri="{BB962C8B-B14F-4D97-AF65-F5344CB8AC3E}">
        <p14:creationId xmlns:p14="http://schemas.microsoft.com/office/powerpoint/2010/main" val="23038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charset="0"/>
              <a:cs typeface="Arial" charset="0"/>
            </a:endParaRP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fld id="{DAA71E28-5548-40C3-98CC-22051F02F046}" type="slidenum">
              <a:rPr lang="en-US" altLang="en-US" sz="1200" smtClean="0"/>
              <a:pPr/>
              <a:t>28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charset="0"/>
              <a:cs typeface="Arial" charset="0"/>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fld id="{BD9206C1-56D8-4AD0-9A0F-5E539CDC52CD}" type="slidenum">
              <a:rPr lang="en-US" altLang="en-US" sz="1200" smtClean="0"/>
              <a:pPr/>
              <a:t>37</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charset="0"/>
              <a:cs typeface="Arial" charset="0"/>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fld id="{0870E5F1-4E2D-4E3A-9658-5E60BD4FB33F}" type="slidenum">
              <a:rPr lang="en-US" altLang="en-US" sz="1200" smtClean="0"/>
              <a:pPr/>
              <a:t>38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atin typeface="Arial" charset="0"/>
              <a:cs typeface="Arial" charset="0"/>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fld id="{E0F54668-6B56-4013-8C3D-59CDA636B292}" type="slidenum">
              <a:rPr lang="en-US" altLang="en-US" sz="1200" smtClean="0"/>
              <a:pPr/>
              <a:t>48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4BE03BE7-04DC-4642-AA85-96C9A1B22526}" type="datetimeFigureOut">
              <a:rPr lang="vi-VN" smtClean="0"/>
              <a:t>29/10/2020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60828F-7103-498B-B143-E4527B3D880D}" type="slidenum">
              <a:rPr lang="vi-VN" smtClean="0"/>
              <a:t>‹#›</a:t>
            </a:fld>
            <a:endParaRPr lang="vi-VN"/>
          </a:p>
        </p:txBody>
      </p:sp>
    </p:spTree>
    <p:extLst>
      <p:ext uri="{BB962C8B-B14F-4D97-AF65-F5344CB8AC3E}">
        <p14:creationId xmlns:p14="http://schemas.microsoft.com/office/powerpoint/2010/main" val="356230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BE03BE7-04DC-4642-AA85-96C9A1B22526}" type="datetimeFigureOut">
              <a:rPr lang="vi-VN" smtClean="0"/>
              <a:t>29/10/2020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60828F-7103-498B-B143-E4527B3D880D}" type="slidenum">
              <a:rPr lang="vi-VN" smtClean="0"/>
              <a:t>‹#›</a:t>
            </a:fld>
            <a:endParaRPr lang="vi-VN"/>
          </a:p>
        </p:txBody>
      </p:sp>
    </p:spTree>
    <p:extLst>
      <p:ext uri="{BB962C8B-B14F-4D97-AF65-F5344CB8AC3E}">
        <p14:creationId xmlns:p14="http://schemas.microsoft.com/office/powerpoint/2010/main" val="107137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BE03BE7-04DC-4642-AA85-96C9A1B22526}" type="datetimeFigureOut">
              <a:rPr lang="vi-VN" smtClean="0"/>
              <a:t>29/10/2020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60828F-7103-498B-B143-E4527B3D880D}" type="slidenum">
              <a:rPr lang="vi-VN" smtClean="0"/>
              <a:t>‹#›</a:t>
            </a:fld>
            <a:endParaRPr lang="vi-VN"/>
          </a:p>
        </p:txBody>
      </p:sp>
    </p:spTree>
    <p:extLst>
      <p:ext uri="{BB962C8B-B14F-4D97-AF65-F5344CB8AC3E}">
        <p14:creationId xmlns:p14="http://schemas.microsoft.com/office/powerpoint/2010/main" val="129057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D31AE96-6E33-465E-87FC-A4B9E735D8B2}" type="datetime1">
              <a:rPr lang="en-US"/>
              <a:pPr>
                <a:defRPr/>
              </a:pPr>
              <a:t>10/29/2020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FAD0D88-4D19-4B75-A3DC-6643335C1A75}" type="slidenum">
              <a:rPr lang="en-US"/>
              <a:pPr>
                <a:defRPr/>
              </a:pPr>
              <a:t>‹#›</a:t>
            </a:fld>
            <a:endParaRPr lang="en-US"/>
          </a:p>
        </p:txBody>
      </p:sp>
    </p:spTree>
    <p:extLst>
      <p:ext uri="{BB962C8B-B14F-4D97-AF65-F5344CB8AC3E}">
        <p14:creationId xmlns:p14="http://schemas.microsoft.com/office/powerpoint/2010/main" val="1005575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B002503-E904-4D77-9F36-A40F318C49E5}" type="datetime1">
              <a:rPr lang="en-US"/>
              <a:pPr>
                <a:defRPr/>
              </a:pPr>
              <a:t>10/29/2020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vi-VN"/>
          </a:p>
        </p:txBody>
      </p:sp>
      <p:sp>
        <p:nvSpPr>
          <p:cNvPr id="4" name="Slide Number Placeholder 3"/>
          <p:cNvSpPr>
            <a:spLocks noGrp="1"/>
          </p:cNvSpPr>
          <p:nvPr>
            <p:ph type="sldNum" sz="quarter" idx="12"/>
          </p:nvPr>
        </p:nvSpPr>
        <p:spPr/>
        <p:txBody>
          <a:bodyPr/>
          <a:lstStyle>
            <a:lvl1pPr>
              <a:defRPr/>
            </a:lvl1pPr>
          </a:lstStyle>
          <a:p>
            <a:pPr>
              <a:defRPr/>
            </a:pPr>
            <a:fld id="{B0F19FD2-5360-4000-9711-5C188D9819AC}" type="slidenum">
              <a:rPr lang="en-US" altLang="en-US"/>
              <a:pPr>
                <a:defRPr/>
              </a:pPr>
              <a:t>‹#›</a:t>
            </a:fld>
            <a:endParaRPr lang="en-US" altLang="en-US"/>
          </a:p>
        </p:txBody>
      </p:sp>
    </p:spTree>
    <p:extLst>
      <p:ext uri="{BB962C8B-B14F-4D97-AF65-F5344CB8AC3E}">
        <p14:creationId xmlns:p14="http://schemas.microsoft.com/office/powerpoint/2010/main" val="418680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BE03BE7-04DC-4642-AA85-96C9A1B22526}" type="datetimeFigureOut">
              <a:rPr lang="vi-VN" smtClean="0"/>
              <a:t>29/10/2020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60828F-7103-498B-B143-E4527B3D880D}" type="slidenum">
              <a:rPr lang="vi-VN" smtClean="0"/>
              <a:t>‹#›</a:t>
            </a:fld>
            <a:endParaRPr lang="vi-VN"/>
          </a:p>
        </p:txBody>
      </p:sp>
    </p:spTree>
    <p:extLst>
      <p:ext uri="{BB962C8B-B14F-4D97-AF65-F5344CB8AC3E}">
        <p14:creationId xmlns:p14="http://schemas.microsoft.com/office/powerpoint/2010/main" val="415858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03BE7-04DC-4642-AA85-96C9A1B22526}" type="datetimeFigureOut">
              <a:rPr lang="vi-VN" smtClean="0"/>
              <a:t>29/10/2020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60828F-7103-498B-B143-E4527B3D880D}" type="slidenum">
              <a:rPr lang="vi-VN" smtClean="0"/>
              <a:t>‹#›</a:t>
            </a:fld>
            <a:endParaRPr lang="vi-VN"/>
          </a:p>
        </p:txBody>
      </p:sp>
    </p:spTree>
    <p:extLst>
      <p:ext uri="{BB962C8B-B14F-4D97-AF65-F5344CB8AC3E}">
        <p14:creationId xmlns:p14="http://schemas.microsoft.com/office/powerpoint/2010/main" val="222513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4BE03BE7-04DC-4642-AA85-96C9A1B22526}" type="datetimeFigureOut">
              <a:rPr lang="vi-VN" smtClean="0"/>
              <a:t>29/10/2020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460828F-7103-498B-B143-E4527B3D880D}" type="slidenum">
              <a:rPr lang="vi-VN" smtClean="0"/>
              <a:t>‹#›</a:t>
            </a:fld>
            <a:endParaRPr lang="vi-VN"/>
          </a:p>
        </p:txBody>
      </p:sp>
    </p:spTree>
    <p:extLst>
      <p:ext uri="{BB962C8B-B14F-4D97-AF65-F5344CB8AC3E}">
        <p14:creationId xmlns:p14="http://schemas.microsoft.com/office/powerpoint/2010/main" val="403762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4BE03BE7-04DC-4642-AA85-96C9A1B22526}" type="datetimeFigureOut">
              <a:rPr lang="vi-VN" smtClean="0"/>
              <a:t>29/10/2020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460828F-7103-498B-B143-E4527B3D880D}" type="slidenum">
              <a:rPr lang="vi-VN" smtClean="0"/>
              <a:t>‹#›</a:t>
            </a:fld>
            <a:endParaRPr lang="vi-VN"/>
          </a:p>
        </p:txBody>
      </p:sp>
    </p:spTree>
    <p:extLst>
      <p:ext uri="{BB962C8B-B14F-4D97-AF65-F5344CB8AC3E}">
        <p14:creationId xmlns:p14="http://schemas.microsoft.com/office/powerpoint/2010/main" val="36922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4BE03BE7-04DC-4642-AA85-96C9A1B22526}" type="datetimeFigureOut">
              <a:rPr lang="vi-VN" smtClean="0"/>
              <a:t>29/10/2020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460828F-7103-498B-B143-E4527B3D880D}" type="slidenum">
              <a:rPr lang="vi-VN" smtClean="0"/>
              <a:t>‹#›</a:t>
            </a:fld>
            <a:endParaRPr lang="vi-VN"/>
          </a:p>
        </p:txBody>
      </p:sp>
    </p:spTree>
    <p:extLst>
      <p:ext uri="{BB962C8B-B14F-4D97-AF65-F5344CB8AC3E}">
        <p14:creationId xmlns:p14="http://schemas.microsoft.com/office/powerpoint/2010/main" val="85311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03BE7-04DC-4642-AA85-96C9A1B22526}" type="datetimeFigureOut">
              <a:rPr lang="vi-VN" smtClean="0"/>
              <a:t>29/10/2020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460828F-7103-498B-B143-E4527B3D880D}" type="slidenum">
              <a:rPr lang="vi-VN" smtClean="0"/>
              <a:t>‹#›</a:t>
            </a:fld>
            <a:endParaRPr lang="vi-VN"/>
          </a:p>
        </p:txBody>
      </p:sp>
    </p:spTree>
    <p:extLst>
      <p:ext uri="{BB962C8B-B14F-4D97-AF65-F5344CB8AC3E}">
        <p14:creationId xmlns:p14="http://schemas.microsoft.com/office/powerpoint/2010/main" val="128309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03BE7-04DC-4642-AA85-96C9A1B22526}" type="datetimeFigureOut">
              <a:rPr lang="vi-VN" smtClean="0"/>
              <a:t>29/10/2020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460828F-7103-498B-B143-E4527B3D880D}" type="slidenum">
              <a:rPr lang="vi-VN" smtClean="0"/>
              <a:t>‹#›</a:t>
            </a:fld>
            <a:endParaRPr lang="vi-VN"/>
          </a:p>
        </p:txBody>
      </p:sp>
    </p:spTree>
    <p:extLst>
      <p:ext uri="{BB962C8B-B14F-4D97-AF65-F5344CB8AC3E}">
        <p14:creationId xmlns:p14="http://schemas.microsoft.com/office/powerpoint/2010/main" val="257113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03BE7-04DC-4642-AA85-96C9A1B22526}" type="datetimeFigureOut">
              <a:rPr lang="vi-VN" smtClean="0"/>
              <a:t>29/10/2020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460828F-7103-498B-B143-E4527B3D880D}" type="slidenum">
              <a:rPr lang="vi-VN" smtClean="0"/>
              <a:t>‹#›</a:t>
            </a:fld>
            <a:endParaRPr lang="vi-VN"/>
          </a:p>
        </p:txBody>
      </p:sp>
    </p:spTree>
    <p:extLst>
      <p:ext uri="{BB962C8B-B14F-4D97-AF65-F5344CB8AC3E}">
        <p14:creationId xmlns:p14="http://schemas.microsoft.com/office/powerpoint/2010/main" val="348451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03BE7-04DC-4642-AA85-96C9A1B22526}" type="datetimeFigureOut">
              <a:rPr lang="vi-VN" smtClean="0"/>
              <a:t>29/10/2020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0828F-7103-498B-B143-E4527B3D880D}" type="slidenum">
              <a:rPr lang="vi-VN" smtClean="0"/>
              <a:t>‹#›</a:t>
            </a:fld>
            <a:endParaRPr lang="vi-VN"/>
          </a:p>
        </p:txBody>
      </p:sp>
    </p:spTree>
    <p:extLst>
      <p:ext uri="{BB962C8B-B14F-4D97-AF65-F5344CB8AC3E}">
        <p14:creationId xmlns:p14="http://schemas.microsoft.com/office/powerpoint/2010/main" val="4227515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L&#7882;C%20T&#7852;P%20HU&#7844;N%20GV%20BD%20HSG%20THCS.do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9.wmf"/><Relationship Id="rId18" Type="http://schemas.openxmlformats.org/officeDocument/2006/relationships/oleObject" Target="../embeddings/oleObject36.bin"/><Relationship Id="rId3" Type="http://schemas.openxmlformats.org/officeDocument/2006/relationships/slide" Target="slide2.xml"/><Relationship Id="rId21" Type="http://schemas.openxmlformats.org/officeDocument/2006/relationships/image" Target="../media/image43.wmf"/><Relationship Id="rId7" Type="http://schemas.openxmlformats.org/officeDocument/2006/relationships/image" Target="../media/image36.wmf"/><Relationship Id="rId12" Type="http://schemas.openxmlformats.org/officeDocument/2006/relationships/oleObject" Target="../embeddings/oleObject33.bin"/><Relationship Id="rId17" Type="http://schemas.openxmlformats.org/officeDocument/2006/relationships/image" Target="../media/image41.wmf"/><Relationship Id="rId2" Type="http://schemas.openxmlformats.org/officeDocument/2006/relationships/slideLayout" Target="../slideLayouts/slideLayout4.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vmlDrawing" Target="../drawings/vmlDrawing8.vml"/><Relationship Id="rId6" Type="http://schemas.openxmlformats.org/officeDocument/2006/relationships/oleObject" Target="../embeddings/oleObject30.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23" Type="http://schemas.openxmlformats.org/officeDocument/2006/relationships/image" Target="../media/image44.wmf"/><Relationship Id="rId10" Type="http://schemas.openxmlformats.org/officeDocument/2006/relationships/oleObject" Target="../embeddings/oleObject32.bin"/><Relationship Id="rId19" Type="http://schemas.openxmlformats.org/officeDocument/2006/relationships/image" Target="../media/image42.wmf"/><Relationship Id="rId4" Type="http://schemas.openxmlformats.org/officeDocument/2006/relationships/oleObject" Target="../embeddings/oleObject29.bin"/><Relationship Id="rId9" Type="http://schemas.openxmlformats.org/officeDocument/2006/relationships/image" Target="../media/image37.wmf"/><Relationship Id="rId14" Type="http://schemas.openxmlformats.org/officeDocument/2006/relationships/oleObject" Target="../embeddings/oleObject34.bin"/><Relationship Id="rId22" Type="http://schemas.openxmlformats.org/officeDocument/2006/relationships/oleObject" Target="../embeddings/oleObject38.bin"/></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45.wmf"/><Relationship Id="rId5" Type="http://schemas.openxmlformats.org/officeDocument/2006/relationships/oleObject" Target="../embeddings/oleObject39.bin"/><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53.wmf"/><Relationship Id="rId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w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42.bin"/><Relationship Id="rId5" Type="http://schemas.openxmlformats.org/officeDocument/2006/relationships/image" Target="../media/image57.wmf"/><Relationship Id="rId4" Type="http://schemas.openxmlformats.org/officeDocument/2006/relationships/oleObject" Target="../embeddings/oleObject41.bin"/></Relationships>
</file>

<file path=ppt/slides/_rels/slide2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48.bin"/><Relationship Id="rId18" Type="http://schemas.openxmlformats.org/officeDocument/2006/relationships/image" Target="../media/image68.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5.wmf"/><Relationship Id="rId17" Type="http://schemas.openxmlformats.org/officeDocument/2006/relationships/oleObject" Target="../embeddings/oleObject50.bin"/><Relationship Id="rId2" Type="http://schemas.openxmlformats.org/officeDocument/2006/relationships/slideLayout" Target="../slideLayouts/slideLayout1.xml"/><Relationship Id="rId16" Type="http://schemas.openxmlformats.org/officeDocument/2006/relationships/image" Target="../media/image67.wmf"/><Relationship Id="rId1" Type="http://schemas.openxmlformats.org/officeDocument/2006/relationships/vmlDrawing" Target="../drawings/vmlDrawing12.vml"/><Relationship Id="rId6" Type="http://schemas.openxmlformats.org/officeDocument/2006/relationships/image" Target="../media/image62.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46.bin"/><Relationship Id="rId14" Type="http://schemas.openxmlformats.org/officeDocument/2006/relationships/image" Target="../media/image66.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73.wmf"/><Relationship Id="rId18" Type="http://schemas.openxmlformats.org/officeDocument/2006/relationships/oleObject" Target="../embeddings/oleObject58.bin"/><Relationship Id="rId3" Type="http://schemas.openxmlformats.org/officeDocument/2006/relationships/notesSlide" Target="../notesSlides/notesSlide1.xml"/><Relationship Id="rId7" Type="http://schemas.openxmlformats.org/officeDocument/2006/relationships/image" Target="../media/image70.wmf"/><Relationship Id="rId12" Type="http://schemas.openxmlformats.org/officeDocument/2006/relationships/oleObject" Target="../embeddings/oleObject55.bin"/><Relationship Id="rId17" Type="http://schemas.openxmlformats.org/officeDocument/2006/relationships/image" Target="../media/image75.wmf"/><Relationship Id="rId2" Type="http://schemas.openxmlformats.org/officeDocument/2006/relationships/slideLayout" Target="../slideLayouts/slideLayout2.xml"/><Relationship Id="rId16" Type="http://schemas.openxmlformats.org/officeDocument/2006/relationships/oleObject" Target="../embeddings/oleObject57.bin"/><Relationship Id="rId1" Type="http://schemas.openxmlformats.org/officeDocument/2006/relationships/vmlDrawing" Target="../drawings/vmlDrawing13.vml"/><Relationship Id="rId6" Type="http://schemas.openxmlformats.org/officeDocument/2006/relationships/oleObject" Target="../embeddings/oleObject52.bin"/><Relationship Id="rId11" Type="http://schemas.openxmlformats.org/officeDocument/2006/relationships/image" Target="../media/image72.wmf"/><Relationship Id="rId5" Type="http://schemas.openxmlformats.org/officeDocument/2006/relationships/image" Target="../media/image69.wmf"/><Relationship Id="rId15" Type="http://schemas.openxmlformats.org/officeDocument/2006/relationships/image" Target="../media/image74.wmf"/><Relationship Id="rId10" Type="http://schemas.openxmlformats.org/officeDocument/2006/relationships/oleObject" Target="../embeddings/oleObject54.bin"/><Relationship Id="rId19" Type="http://schemas.openxmlformats.org/officeDocument/2006/relationships/image" Target="../media/image76.wmf"/><Relationship Id="rId4" Type="http://schemas.openxmlformats.org/officeDocument/2006/relationships/oleObject" Target="../embeddings/oleObject51.bin"/><Relationship Id="rId9" Type="http://schemas.openxmlformats.org/officeDocument/2006/relationships/image" Target="../media/image71.wmf"/><Relationship Id="rId14" Type="http://schemas.openxmlformats.org/officeDocument/2006/relationships/oleObject" Target="../embeddings/oleObject5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8.wmf"/><Relationship Id="rId5" Type="http://schemas.openxmlformats.org/officeDocument/2006/relationships/oleObject" Target="../embeddings/oleObject60.bin"/><Relationship Id="rId4" Type="http://schemas.openxmlformats.org/officeDocument/2006/relationships/image" Target="../media/image7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79.wmf"/></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82.wmf"/></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92.wmf"/><Relationship Id="rId2" Type="http://schemas.openxmlformats.org/officeDocument/2006/relationships/slideLayout" Target="../slideLayouts/slideLayout13.xml"/><Relationship Id="rId16" Type="http://schemas.openxmlformats.org/officeDocument/2006/relationships/image" Target="../media/image94.wmf"/><Relationship Id="rId1" Type="http://schemas.openxmlformats.org/officeDocument/2006/relationships/vmlDrawing" Target="../drawings/vmlDrawing17.vml"/><Relationship Id="rId6" Type="http://schemas.openxmlformats.org/officeDocument/2006/relationships/image" Target="../media/image89.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66.bin"/><Relationship Id="rId14" Type="http://schemas.openxmlformats.org/officeDocument/2006/relationships/image" Target="../media/image93.wmf"/></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wmf"/><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71.bin"/><Relationship Id="rId5" Type="http://schemas.openxmlformats.org/officeDocument/2006/relationships/image" Target="../media/image88.wmf"/><Relationship Id="rId4" Type="http://schemas.openxmlformats.org/officeDocument/2006/relationships/oleObject" Target="../embeddings/oleObject70.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98.wmf"/><Relationship Id="rId3" Type="http://schemas.openxmlformats.org/officeDocument/2006/relationships/notesSlide" Target="../notesSlides/notesSlide4.xml"/><Relationship Id="rId7" Type="http://schemas.openxmlformats.org/officeDocument/2006/relationships/image" Target="../media/image89.wmf"/><Relationship Id="rId12" Type="http://schemas.openxmlformats.org/officeDocument/2006/relationships/oleObject" Target="../embeddings/oleObject76.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oleObject" Target="../embeddings/oleObject73.bin"/><Relationship Id="rId11" Type="http://schemas.openxmlformats.org/officeDocument/2006/relationships/image" Target="../media/image97.wmf"/><Relationship Id="rId5" Type="http://schemas.openxmlformats.org/officeDocument/2006/relationships/image" Target="../media/image88.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96.wmf"/></Relationships>
</file>

<file path=ppt/slides/_rels/slide4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102.wmf"/><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89.w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101.wmf"/><Relationship Id="rId4" Type="http://schemas.openxmlformats.org/officeDocument/2006/relationships/image" Target="../media/image88.wmf"/><Relationship Id="rId9" Type="http://schemas.openxmlformats.org/officeDocument/2006/relationships/oleObject" Target="../embeddings/oleObject80.bin"/></Relationships>
</file>

<file path=ppt/slides/_rels/slide51.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106.wmf"/><Relationship Id="rId3" Type="http://schemas.openxmlformats.org/officeDocument/2006/relationships/image" Target="../media/image109.emf"/><Relationship Id="rId7" Type="http://schemas.openxmlformats.org/officeDocument/2006/relationships/image" Target="../media/image89.wmf"/><Relationship Id="rId12" Type="http://schemas.openxmlformats.org/officeDocument/2006/relationships/oleObject" Target="../embeddings/oleObject86.bin"/><Relationship Id="rId17" Type="http://schemas.openxmlformats.org/officeDocument/2006/relationships/image" Target="../media/image108.wmf"/><Relationship Id="rId2" Type="http://schemas.openxmlformats.org/officeDocument/2006/relationships/slideLayout" Target="../slideLayouts/slideLayout13.xml"/><Relationship Id="rId16" Type="http://schemas.openxmlformats.org/officeDocument/2006/relationships/oleObject" Target="../embeddings/oleObject88.bin"/><Relationship Id="rId1" Type="http://schemas.openxmlformats.org/officeDocument/2006/relationships/vmlDrawing" Target="../drawings/vmlDrawing21.vml"/><Relationship Id="rId6" Type="http://schemas.openxmlformats.org/officeDocument/2006/relationships/oleObject" Target="../embeddings/oleObject83.bin"/><Relationship Id="rId11" Type="http://schemas.openxmlformats.org/officeDocument/2006/relationships/image" Target="../media/image105.wmf"/><Relationship Id="rId5" Type="http://schemas.openxmlformats.org/officeDocument/2006/relationships/image" Target="../media/image88.wmf"/><Relationship Id="rId15" Type="http://schemas.openxmlformats.org/officeDocument/2006/relationships/image" Target="../media/image107.w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104.wmf"/><Relationship Id="rId14" Type="http://schemas.openxmlformats.org/officeDocument/2006/relationships/oleObject" Target="../embeddings/oleObject87.bin"/></Relationships>
</file>

<file path=ppt/slides/_rels/slide5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114.wmf"/><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111.w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92.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3.xml"/><Relationship Id="rId1" Type="http://schemas.openxmlformats.org/officeDocument/2006/relationships/vmlDrawing" Target="../drawings/vmlDrawing23.vml"/><Relationship Id="rId4" Type="http://schemas.openxmlformats.org/officeDocument/2006/relationships/image" Target="../media/image115.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3.xml"/><Relationship Id="rId5" Type="http://schemas.openxmlformats.org/officeDocument/2006/relationships/image" Target="../media/image120.png"/><Relationship Id="rId4" Type="http://schemas.openxmlformats.org/officeDocument/2006/relationships/image" Target="../media/image119.png"/></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9.bin"/><Relationship Id="rId1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4.vml"/><Relationship Id="rId6" Type="http://schemas.openxmlformats.org/officeDocument/2006/relationships/image" Target="../media/image19.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5.bin"/><Relationship Id="rId14" Type="http://schemas.openxmlformats.org/officeDocument/2006/relationships/image" Target="../media/image23.wmf"/></Relationships>
</file>

<file path=ppt/slides/_rels/slide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20.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81000" y="304800"/>
            <a:ext cx="88392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2600" b="1">
                <a:solidFill>
                  <a:srgbClr val="0000FF"/>
                </a:solidFill>
              </a:rPr>
              <a:t>PHÒNG GIÁO DỤC VÀ ĐÀO TẠO HUYỆN THANH TRÌ</a:t>
            </a:r>
          </a:p>
        </p:txBody>
      </p:sp>
      <p:sp>
        <p:nvSpPr>
          <p:cNvPr id="4099" name="Text Box 5"/>
          <p:cNvSpPr txBox="1">
            <a:spLocks noChangeArrowheads="1"/>
          </p:cNvSpPr>
          <p:nvPr/>
        </p:nvSpPr>
        <p:spPr bwMode="auto">
          <a:xfrm>
            <a:off x="677863" y="4760913"/>
            <a:ext cx="723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2800" b="1">
                <a:latin typeface="Times New Roman" pitchFamily="18" charset="0"/>
                <a:cs typeface="Times New Roman" pitchFamily="18" charset="0"/>
              </a:rPr>
              <a:t>CHƯƠNG I ĐẠI SỐ 7</a:t>
            </a:r>
          </a:p>
        </p:txBody>
      </p:sp>
      <p:sp>
        <p:nvSpPr>
          <p:cNvPr id="2054" name="WordArt 6"/>
          <p:cNvSpPr>
            <a:spLocks noChangeArrowheads="1" noChangeShapeType="1" noTextEdit="1"/>
          </p:cNvSpPr>
          <p:nvPr/>
        </p:nvSpPr>
        <p:spPr bwMode="auto">
          <a:xfrm>
            <a:off x="152400" y="1828800"/>
            <a:ext cx="8458200" cy="3451225"/>
          </a:xfrm>
          <a:prstGeom prst="rect">
            <a:avLst/>
          </a:prstGeom>
        </p:spPr>
        <p:txBody>
          <a:bodyPr wrap="none" fromWordArt="1">
            <a:prstTxWarp prst="textSlantUp">
              <a:avLst>
                <a:gd name="adj" fmla="val 55556"/>
              </a:avLst>
            </a:prstTxWarp>
          </a:bodyPr>
          <a:lstStyle/>
          <a:p>
            <a:pPr algn="ctr"/>
            <a:r>
              <a:rPr lang="vi-VN" sz="3600" b="1" kern="10">
                <a:ln w="9525">
                  <a:solidFill>
                    <a:srgbClr val="000000"/>
                  </a:solidFill>
                  <a:round/>
                  <a:headEnd/>
                  <a:tailEnd/>
                </a:ln>
                <a:solidFill>
                  <a:srgbClr val="FF0000"/>
                </a:solidFill>
                <a:latin typeface="Arial"/>
                <a:cs typeface="Arial"/>
              </a:rPr>
              <a:t>Xây dựng và khai thác bài toán thực tế</a:t>
            </a:r>
          </a:p>
        </p:txBody>
      </p:sp>
      <p:sp>
        <p:nvSpPr>
          <p:cNvPr id="4101" name="Text Box 7">
            <a:hlinkClick r:id="rId2" action="ppaction://hlinkfile"/>
          </p:cNvPr>
          <p:cNvSpPr txBox="1">
            <a:spLocks noChangeArrowheads="1"/>
          </p:cNvSpPr>
          <p:nvPr/>
        </p:nvSpPr>
        <p:spPr bwMode="auto">
          <a:xfrm>
            <a:off x="990600" y="59436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2400" b="1" dirty="0" err="1">
                <a:solidFill>
                  <a:srgbClr val="0000CC"/>
                </a:solidFill>
                <a:latin typeface="Times New Roman" pitchFamily="18" charset="0"/>
                <a:cs typeface="Times New Roman" pitchFamily="18" charset="0"/>
              </a:rPr>
              <a:t>Hà</a:t>
            </a:r>
            <a:r>
              <a:rPr lang="en-US" altLang="en-US" sz="2400" b="1" dirty="0">
                <a:solidFill>
                  <a:srgbClr val="0000CC"/>
                </a:solidFill>
                <a:latin typeface="Times New Roman" pitchFamily="18" charset="0"/>
                <a:cs typeface="Times New Roman" pitchFamily="18" charset="0"/>
              </a:rPr>
              <a:t> </a:t>
            </a:r>
            <a:r>
              <a:rPr lang="en-US" altLang="en-US" sz="2400" b="1" dirty="0" err="1">
                <a:solidFill>
                  <a:srgbClr val="0000CC"/>
                </a:solidFill>
                <a:latin typeface="Times New Roman" pitchFamily="18" charset="0"/>
                <a:cs typeface="Times New Roman" pitchFamily="18" charset="0"/>
              </a:rPr>
              <a:t>Nội</a:t>
            </a:r>
            <a:r>
              <a:rPr lang="en-US" altLang="en-US" sz="2400" b="1" dirty="0">
                <a:solidFill>
                  <a:srgbClr val="0000CC"/>
                </a:solidFill>
                <a:latin typeface="Times New Roman" pitchFamily="18" charset="0"/>
                <a:cs typeface="Times New Roman" pitchFamily="18" charset="0"/>
              </a:rPr>
              <a:t>, </a:t>
            </a:r>
            <a:r>
              <a:rPr lang="en-US" altLang="en-US" sz="2400" b="1" dirty="0" err="1">
                <a:solidFill>
                  <a:srgbClr val="0000CC"/>
                </a:solidFill>
                <a:latin typeface="Times New Roman" pitchFamily="18" charset="0"/>
                <a:cs typeface="Times New Roman" pitchFamily="18" charset="0"/>
              </a:rPr>
              <a:t>ngày</a:t>
            </a:r>
            <a:r>
              <a:rPr lang="en-US" altLang="en-US" sz="2400" b="1" dirty="0">
                <a:solidFill>
                  <a:srgbClr val="0000CC"/>
                </a:solidFill>
                <a:latin typeface="Times New Roman" pitchFamily="18" charset="0"/>
                <a:cs typeface="Times New Roman" pitchFamily="18" charset="0"/>
              </a:rPr>
              <a:t> 29 </a:t>
            </a:r>
            <a:r>
              <a:rPr lang="en-US" altLang="en-US" sz="2400" b="1" dirty="0" err="1">
                <a:solidFill>
                  <a:srgbClr val="0000CC"/>
                </a:solidFill>
                <a:latin typeface="Times New Roman" pitchFamily="18" charset="0"/>
                <a:cs typeface="Times New Roman" pitchFamily="18" charset="0"/>
              </a:rPr>
              <a:t>tháng</a:t>
            </a:r>
            <a:r>
              <a:rPr lang="en-US" altLang="en-US" sz="2400" b="1" dirty="0">
                <a:solidFill>
                  <a:srgbClr val="0000CC"/>
                </a:solidFill>
                <a:latin typeface="Times New Roman" pitchFamily="18" charset="0"/>
                <a:cs typeface="Times New Roman" pitchFamily="18" charset="0"/>
              </a:rPr>
              <a:t> 10 </a:t>
            </a:r>
            <a:r>
              <a:rPr lang="en-US" altLang="en-US" sz="2400" b="1" dirty="0" err="1">
                <a:solidFill>
                  <a:srgbClr val="0000CC"/>
                </a:solidFill>
                <a:latin typeface="Times New Roman" pitchFamily="18" charset="0"/>
                <a:cs typeface="Times New Roman" pitchFamily="18" charset="0"/>
              </a:rPr>
              <a:t>năm</a:t>
            </a:r>
            <a:r>
              <a:rPr lang="en-US" altLang="en-US" sz="2400" b="1" dirty="0">
                <a:solidFill>
                  <a:srgbClr val="0000CC"/>
                </a:solidFill>
                <a:latin typeface="Times New Roman" pitchFamily="18" charset="0"/>
                <a:cs typeface="Times New Roman" pitchFamily="18" charset="0"/>
              </a:rPr>
              <a:t> 2020</a:t>
            </a:r>
          </a:p>
        </p:txBody>
      </p:sp>
      <p:pic>
        <p:nvPicPr>
          <p:cNvPr id="410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3820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5527675"/>
            <a:ext cx="7924800" cy="461963"/>
          </a:xfrm>
          <a:prstGeom prst="rect">
            <a:avLst/>
          </a:prstGeom>
          <a:noFill/>
        </p:spPr>
        <p:txBody>
          <a:bodyPr>
            <a:spAutoFit/>
          </a:bodyPr>
          <a:lstStyle/>
          <a:p>
            <a:pPr algn="ctr">
              <a:defRPr/>
            </a:pPr>
            <a:r>
              <a:rPr lang="vi-VN" sz="2400" b="1" dirty="0">
                <a:solidFill>
                  <a:srgbClr val="800000"/>
                </a:solidFill>
                <a:latin typeface="+mj-lt"/>
              </a:rPr>
              <a:t>Thực hiện: Nhóm Toán – Trường THCS Ngũ Hiệp</a:t>
            </a:r>
          </a:p>
        </p:txBody>
      </p:sp>
    </p:spTree>
    <p:extLst>
      <p:ext uri="{BB962C8B-B14F-4D97-AF65-F5344CB8AC3E}">
        <p14:creationId xmlns:p14="http://schemas.microsoft.com/office/powerpoint/2010/main" val="2872152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repeatCount="indefinite" decel="100000" fill="hold" grpId="0" nodeType="afterEffect">
                                  <p:stCondLst>
                                    <p:cond delay="0"/>
                                  </p:stCondLst>
                                  <p:endCondLst>
                                    <p:cond evt="onNext" delay="0">
                                      <p:tgtEl>
                                        <p:sldTgt/>
                                      </p:tgtEl>
                                    </p:cond>
                                  </p:endCondLst>
                                  <p:childTnLst>
                                    <p:set>
                                      <p:cBhvr>
                                        <p:cTn id="6" dur="1" fill="hold">
                                          <p:stCondLst>
                                            <p:cond delay="0"/>
                                          </p:stCondLst>
                                        </p:cTn>
                                        <p:tgtEl>
                                          <p:spTgt spid="2054"/>
                                        </p:tgtEl>
                                        <p:attrNameLst>
                                          <p:attrName>style.visibility</p:attrName>
                                        </p:attrNameLst>
                                      </p:cBhvr>
                                      <p:to>
                                        <p:strVal val="visible"/>
                                      </p:to>
                                    </p:set>
                                    <p:anim calcmode="lin" valueType="num">
                                      <p:cBhvr>
                                        <p:cTn id="7" dur="5000" fill="hold"/>
                                        <p:tgtEl>
                                          <p:spTgt spid="2054"/>
                                        </p:tgtEl>
                                        <p:attrNameLst>
                                          <p:attrName>ppt_w</p:attrName>
                                        </p:attrNameLst>
                                      </p:cBhvr>
                                      <p:tavLst>
                                        <p:tav tm="0">
                                          <p:val>
                                            <p:strVal val="#ppt_w+.3"/>
                                          </p:val>
                                        </p:tav>
                                        <p:tav tm="100000">
                                          <p:val>
                                            <p:strVal val="#ppt_w"/>
                                          </p:val>
                                        </p:tav>
                                      </p:tavLst>
                                    </p:anim>
                                    <p:anim calcmode="lin" valueType="num">
                                      <p:cBhvr>
                                        <p:cTn id="8" dur="5000" fill="hold"/>
                                        <p:tgtEl>
                                          <p:spTgt spid="2054"/>
                                        </p:tgtEl>
                                        <p:attrNameLst>
                                          <p:attrName>ppt_h</p:attrName>
                                        </p:attrNameLst>
                                      </p:cBhvr>
                                      <p:tavLst>
                                        <p:tav tm="0">
                                          <p:val>
                                            <p:strVal val="#ppt_h"/>
                                          </p:val>
                                        </p:tav>
                                        <p:tav tm="100000">
                                          <p:val>
                                            <p:strVal val="#ppt_h"/>
                                          </p:val>
                                        </p:tav>
                                      </p:tavLst>
                                    </p:anim>
                                    <p:animEffect transition="in" filter="fade">
                                      <p:cBhvr>
                                        <p:cTn id="9" dur="5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7800" y="152400"/>
            <a:ext cx="3659188" cy="1219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5" name="TextBox 24"/>
          <p:cNvSpPr txBox="1">
            <a:spLocks noChangeArrowheads="1"/>
          </p:cNvSpPr>
          <p:nvPr/>
        </p:nvSpPr>
        <p:spPr bwMode="auto">
          <a:xfrm>
            <a:off x="3424238" y="3543300"/>
            <a:ext cx="297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b="1">
                <a:solidFill>
                  <a:srgbClr val="0000CC"/>
                </a:solidFill>
                <a:latin typeface="Times New Roman" pitchFamily="18" charset="0"/>
                <a:cs typeface="Times New Roman" pitchFamily="18" charset="0"/>
              </a:rPr>
              <a:t>Hướng dẫn giải</a:t>
            </a:r>
          </a:p>
        </p:txBody>
      </p:sp>
      <p:sp>
        <p:nvSpPr>
          <p:cNvPr id="26" name="TextBox 25"/>
          <p:cNvSpPr txBox="1">
            <a:spLocks noChangeArrowheads="1"/>
          </p:cNvSpPr>
          <p:nvPr/>
        </p:nvSpPr>
        <p:spPr bwMode="auto">
          <a:xfrm>
            <a:off x="457200" y="3975100"/>
            <a:ext cx="845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sz="2400">
                <a:latin typeface="Times New Roman" pitchFamily="18" charset="0"/>
                <a:cs typeface="Times New Roman" pitchFamily="18" charset="0"/>
              </a:rPr>
              <a:t> Kho đã xuất đi số tấn gạo để cứu trợ miền Trung là:</a:t>
            </a:r>
          </a:p>
        </p:txBody>
      </p:sp>
      <p:sp>
        <p:nvSpPr>
          <p:cNvPr id="5" name="TextBox 4"/>
          <p:cNvSpPr txBox="1">
            <a:spLocks noChangeArrowheads="1"/>
          </p:cNvSpPr>
          <p:nvPr/>
        </p:nvSpPr>
        <p:spPr bwMode="auto">
          <a:xfrm>
            <a:off x="7391400" y="917575"/>
            <a:ext cx="57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b="1">
                <a:solidFill>
                  <a:srgbClr val="FF0000"/>
                </a:solidFill>
                <a:latin typeface="Times New Roman" pitchFamily="18" charset="0"/>
                <a:cs typeface="Times New Roman" pitchFamily="18" charset="0"/>
              </a:rPr>
              <a:t>d</a:t>
            </a:r>
          </a:p>
        </p:txBody>
      </p:sp>
      <p:graphicFrame>
        <p:nvGraphicFramePr>
          <p:cNvPr id="13318" name="Object 5"/>
          <p:cNvGraphicFramePr>
            <a:graphicFrameLocks noChangeAspect="1"/>
          </p:cNvGraphicFramePr>
          <p:nvPr/>
        </p:nvGraphicFramePr>
        <p:xfrm>
          <a:off x="5605463" y="152400"/>
          <a:ext cx="3251200" cy="736600"/>
        </p:xfrm>
        <a:graphic>
          <a:graphicData uri="http://schemas.openxmlformats.org/presentationml/2006/ole">
            <mc:AlternateContent xmlns:mc="http://schemas.openxmlformats.org/markup-compatibility/2006">
              <mc:Choice xmlns:v="urn:schemas-microsoft-com:vml" Requires="v">
                <p:oleObj spid="_x0000_s6344" name="Equation" r:id="rId3" imgW="3248326" imgH="736389" progId="Equation.DSMT4">
                  <p:embed/>
                </p:oleObj>
              </mc:Choice>
              <mc:Fallback>
                <p:oleObj name="Equation" r:id="rId3" imgW="3248326" imgH="73638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3" y="152400"/>
                        <a:ext cx="3251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Arrow Connector 8"/>
          <p:cNvCxnSpPr/>
          <p:nvPr/>
        </p:nvCxnSpPr>
        <p:spPr>
          <a:xfrm>
            <a:off x="7567613" y="673100"/>
            <a:ext cx="0" cy="307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2797847188"/>
              </p:ext>
            </p:extLst>
          </p:nvPr>
        </p:nvGraphicFramePr>
        <p:xfrm>
          <a:off x="2660650" y="4424363"/>
          <a:ext cx="3022600" cy="736600"/>
        </p:xfrm>
        <a:graphic>
          <a:graphicData uri="http://schemas.openxmlformats.org/presentationml/2006/ole">
            <mc:AlternateContent xmlns:mc="http://schemas.openxmlformats.org/markup-compatibility/2006">
              <mc:Choice xmlns:v="urn:schemas-microsoft-com:vml" Requires="v">
                <p:oleObj spid="_x0000_s6345" name="Equation" r:id="rId5" imgW="3022560" imgH="736560" progId="Equation.DSMT4">
                  <p:embed/>
                </p:oleObj>
              </mc:Choice>
              <mc:Fallback>
                <p:oleObj name="Equation" r:id="rId5" imgW="3022560" imgH="736560" progId="Equation.DSMT4">
                  <p:embed/>
                  <p:pic>
                    <p:nvPicPr>
                      <p:cNvPr id="0" name=""/>
                      <p:cNvPicPr>
                        <a:picLocks noChangeAspect="1" noChangeArrowheads="1"/>
                      </p:cNvPicPr>
                      <p:nvPr/>
                    </p:nvPicPr>
                    <p:blipFill>
                      <a:blip r:embed="rId6"/>
                      <a:srcRect/>
                      <a:stretch>
                        <a:fillRect/>
                      </a:stretch>
                    </p:blipFill>
                    <p:spPr bwMode="auto">
                      <a:xfrm>
                        <a:off x="2660650" y="4424363"/>
                        <a:ext cx="3022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a:spLocks noChangeArrowheads="1"/>
          </p:cNvSpPr>
          <p:nvPr/>
        </p:nvSpPr>
        <p:spPr bwMode="auto">
          <a:xfrm>
            <a:off x="2590800" y="5002213"/>
            <a:ext cx="2787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a:latin typeface="Times New Roman" pitchFamily="18" charset="0"/>
                <a:cs typeface="Times New Roman" pitchFamily="18" charset="0"/>
              </a:rPr>
              <a:t>d = 7,75 (tấn)</a:t>
            </a:r>
            <a:endParaRPr lang="vi-VN" sz="2400">
              <a:latin typeface="Times New Roman" pitchFamily="18" charset="0"/>
              <a:cs typeface="Times New Roman" pitchFamily="18" charset="0"/>
            </a:endParaRPr>
          </a:p>
        </p:txBody>
      </p:sp>
      <p:sp>
        <p:nvSpPr>
          <p:cNvPr id="32" name="TextBox 31"/>
          <p:cNvSpPr txBox="1">
            <a:spLocks noChangeArrowheads="1"/>
          </p:cNvSpPr>
          <p:nvPr/>
        </p:nvSpPr>
        <p:spPr bwMode="auto">
          <a:xfrm>
            <a:off x="152400" y="1382713"/>
            <a:ext cx="87645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a:lnSpc>
                <a:spcPct val="150000"/>
              </a:lnSpc>
            </a:pPr>
            <a:r>
              <a:rPr lang="nl-NL" sz="2400" b="1" dirty="0">
                <a:solidFill>
                  <a:srgbClr val="FF0000"/>
                </a:solidFill>
                <a:latin typeface="Times New Roman" pitchFamily="18" charset="0"/>
                <a:cs typeface="Times New Roman" pitchFamily="18" charset="0"/>
              </a:rPr>
              <a:t>Bài 1.5:</a:t>
            </a:r>
            <a:r>
              <a:rPr lang="nl-NL" sz="2400" dirty="0">
                <a:solidFill>
                  <a:srgbClr val="FF0000"/>
                </a:solidFill>
                <a:latin typeface="Times New Roman" pitchFamily="18" charset="0"/>
                <a:cs typeface="Times New Roman" pitchFamily="18" charset="0"/>
              </a:rPr>
              <a:t> </a:t>
            </a:r>
            <a:r>
              <a:rPr lang="nl-NL" sz="2400" dirty="0">
                <a:latin typeface="Times New Roman" pitchFamily="18" charset="0"/>
                <a:cs typeface="Times New Roman" pitchFamily="18" charset="0"/>
              </a:rPr>
              <a:t>Một kho gạo ban đầu có 36 tấn gạo. Kho đã bán đi   số gạo ban đầu, rồi xuất đi 5 tấn gạo để cứu trợ bão lụt miền Trung và sau đó nhập thêm </a:t>
            </a:r>
            <a:r>
              <a:rPr lang="nl-NL" sz="2400" b="1" dirty="0">
                <a:solidFill>
                  <a:srgbClr val="FF0000"/>
                </a:solidFill>
                <a:latin typeface="Times New Roman" pitchFamily="18" charset="0"/>
                <a:cs typeface="Times New Roman" pitchFamily="18" charset="0"/>
              </a:rPr>
              <a:t>d</a:t>
            </a:r>
            <a:r>
              <a:rPr lang="nl-NL" sz="2400" dirty="0">
                <a:latin typeface="Times New Roman" pitchFamily="18" charset="0"/>
                <a:cs typeface="Times New Roman" pitchFamily="18" charset="0"/>
              </a:rPr>
              <a:t> tấn gạo vào kho nữa. Khi đó kho có 26,75 tấn. Hỏi kho đã nhập thêm bao nhiêu tấn gạo?</a:t>
            </a:r>
            <a:endParaRPr lang="vi-VN" sz="2400" dirty="0">
              <a:latin typeface="Times New Roman" pitchFamily="18" charset="0"/>
              <a:cs typeface="Times New Roman"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256386791"/>
              </p:ext>
            </p:extLst>
          </p:nvPr>
        </p:nvGraphicFramePr>
        <p:xfrm>
          <a:off x="7750175" y="1382713"/>
          <a:ext cx="215900" cy="736600"/>
        </p:xfrm>
        <a:graphic>
          <a:graphicData uri="http://schemas.openxmlformats.org/presentationml/2006/ole">
            <mc:AlternateContent xmlns:mc="http://schemas.openxmlformats.org/markup-compatibility/2006">
              <mc:Choice xmlns:v="urn:schemas-microsoft-com:vml" Requires="v">
                <p:oleObj spid="_x0000_s6346" name="Equation" r:id="rId7" imgW="217208" imgH="735165" progId="Equation.DSMT4">
                  <p:embed/>
                </p:oleObj>
              </mc:Choice>
              <mc:Fallback>
                <p:oleObj name="Equation" r:id="rId7" imgW="217208" imgH="73516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0175" y="1382713"/>
                        <a:ext cx="215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19245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5" grpId="0"/>
      <p:bldP spid="1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703575" y="4437112"/>
            <a:ext cx="334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b="1" dirty="0" err="1">
                <a:solidFill>
                  <a:srgbClr val="0000CC"/>
                </a:solidFill>
                <a:latin typeface="Times New Roman" pitchFamily="18" charset="0"/>
                <a:cs typeface="Times New Roman" pitchFamily="18" charset="0"/>
              </a:rPr>
              <a:t>Hướng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dẫn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giải</a:t>
            </a:r>
            <a:endParaRPr lang="en-US" sz="2400" b="1" dirty="0">
              <a:solidFill>
                <a:srgbClr val="0000CC"/>
              </a:solidFill>
              <a:latin typeface="Times New Roman" pitchFamily="18" charset="0"/>
              <a:cs typeface="Times New Roman" pitchFamily="18" charset="0"/>
            </a:endParaRPr>
          </a:p>
        </p:txBody>
      </p:sp>
      <p:sp>
        <p:nvSpPr>
          <p:cNvPr id="4" name="TextBox 3"/>
          <p:cNvSpPr txBox="1">
            <a:spLocks noChangeArrowheads="1"/>
          </p:cNvSpPr>
          <p:nvPr/>
        </p:nvSpPr>
        <p:spPr bwMode="auto">
          <a:xfrm>
            <a:off x="1762033" y="4899075"/>
            <a:ext cx="68357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12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 12000 kg</a:t>
            </a:r>
          </a:p>
          <a:p>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12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(15 000 – 13 000).12000 = 24 000 000 (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24 000 000 &lt; 30 000 000</a:t>
            </a:r>
          </a:p>
          <a:p>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lãi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p>
        </p:txBody>
      </p:sp>
      <p:sp>
        <p:nvSpPr>
          <p:cNvPr id="3" name="TextBox 2"/>
          <p:cNvSpPr txBox="1">
            <a:spLocks noChangeArrowheads="1"/>
          </p:cNvSpPr>
          <p:nvPr/>
        </p:nvSpPr>
        <p:spPr bwMode="auto">
          <a:xfrm>
            <a:off x="381000" y="87313"/>
            <a:ext cx="845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a:lnSpc>
                <a:spcPct val="150000"/>
              </a:lnSpc>
            </a:pPr>
            <a:r>
              <a:rPr lang="nl-NL" sz="2400" b="1" dirty="0">
                <a:solidFill>
                  <a:srgbClr val="FF0000"/>
                </a:solidFill>
                <a:latin typeface="Times New Roman" pitchFamily="18" charset="0"/>
                <a:cs typeface="Times New Roman" pitchFamily="18" charset="0"/>
              </a:rPr>
              <a:t>Bài 1.6:</a:t>
            </a:r>
            <a:r>
              <a:rPr lang="nl-NL" sz="2400" dirty="0">
                <a:solidFill>
                  <a:srgbClr val="FF0000"/>
                </a:solidFill>
                <a:latin typeface="Times New Roman" pitchFamily="18" charset="0"/>
                <a:cs typeface="Times New Roman" pitchFamily="18" charset="0"/>
              </a:rPr>
              <a:t> </a:t>
            </a:r>
            <a:r>
              <a:rPr lang="nl-NL" sz="2400" dirty="0">
                <a:latin typeface="Times New Roman" pitchFamily="18" charset="0"/>
                <a:cs typeface="Times New Roman" pitchFamily="18" charset="0"/>
              </a:rPr>
              <a:t>Một kho gạo ban đầu có 36 tấn gạo. Kho đã bán  đi </a:t>
            </a:r>
            <a:r>
              <a:rPr lang="en-US" sz="2400" dirty="0">
                <a:latin typeface="Times New Roman" pitchFamily="18" charset="0"/>
                <a:cs typeface="Times New Roman" pitchFamily="18" charset="0"/>
              </a:rPr>
              <a:t>   </a:t>
            </a:r>
            <a:r>
              <a:rPr lang="nl-NL" sz="2400" dirty="0">
                <a:latin typeface="Times New Roman" pitchFamily="18" charset="0"/>
                <a:cs typeface="Times New Roman" pitchFamily="18" charset="0"/>
              </a:rPr>
              <a:t>số gạo ban đầu, rồi xuất đi 5 tấn để cứu trợ bão lụt ở miền Trung và sau đó nhập thêm </a:t>
            </a:r>
            <a:r>
              <a:rPr lang="en-US" sz="2400" dirty="0">
                <a:latin typeface="Times New Roman" pitchFamily="18" charset="0"/>
                <a:cs typeface="Times New Roman" pitchFamily="18" charset="0"/>
              </a:rPr>
              <a:t>      </a:t>
            </a:r>
            <a:r>
              <a:rPr lang="nl-NL" sz="2400" dirty="0">
                <a:latin typeface="Times New Roman" pitchFamily="18" charset="0"/>
                <a:cs typeface="Times New Roman" pitchFamily="18" charset="0"/>
              </a:rPr>
              <a:t>tấn gạo vào kho nữa. </a:t>
            </a:r>
            <a:endParaRPr lang="vi-VN" sz="2400" dirty="0">
              <a:latin typeface="Times New Roman" pitchFamily="18" charset="0"/>
              <a:cs typeface="Times New Roman" pitchFamily="18" charset="0"/>
            </a:endParaRPr>
          </a:p>
          <a:p>
            <a:pPr algn="just">
              <a:lnSpc>
                <a:spcPct val="150000"/>
              </a:lnSpc>
            </a:pPr>
            <a:r>
              <a:rPr lang="nl-NL" sz="2400" dirty="0">
                <a:latin typeface="Times New Roman" pitchFamily="18" charset="0"/>
                <a:cs typeface="Times New Roman" pitchFamily="18" charset="0"/>
              </a:rPr>
              <a:t>a) Hỏi khi đó kho có bao nhiêu tấn gạo?</a:t>
            </a:r>
            <a:endParaRPr lang="vi-VN" sz="2400"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7696200" y="2819400"/>
          <a:ext cx="215900" cy="736600"/>
        </p:xfrm>
        <a:graphic>
          <a:graphicData uri="http://schemas.openxmlformats.org/presentationml/2006/ole">
            <mc:AlternateContent xmlns:mc="http://schemas.openxmlformats.org/markup-compatibility/2006">
              <mc:Choice xmlns:v="urn:schemas-microsoft-com:vml" Requires="v">
                <p:oleObj spid="_x0000_s7368" name="Equation" r:id="rId3" imgW="216848" imgH="735463" progId="Equation.DSMT4">
                  <p:embed/>
                </p:oleObj>
              </mc:Choice>
              <mc:Fallback>
                <p:oleObj name="Equation" r:id="rId3" imgW="216848" imgH="73546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819400"/>
                        <a:ext cx="215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96413018"/>
              </p:ext>
            </p:extLst>
          </p:nvPr>
        </p:nvGraphicFramePr>
        <p:xfrm>
          <a:off x="8172400" y="87313"/>
          <a:ext cx="215900" cy="736600"/>
        </p:xfrm>
        <a:graphic>
          <a:graphicData uri="http://schemas.openxmlformats.org/presentationml/2006/ole">
            <mc:AlternateContent xmlns:mc="http://schemas.openxmlformats.org/markup-compatibility/2006">
              <mc:Choice xmlns:v="urn:schemas-microsoft-com:vml" Requires="v">
                <p:oleObj spid="_x0000_s7369" name="Equation" r:id="rId5" imgW="216848" imgH="735463" progId="Equation.DSMT4">
                  <p:embed/>
                </p:oleObj>
              </mc:Choice>
              <mc:Fallback>
                <p:oleObj name="Equation" r:id="rId5" imgW="216848" imgH="73546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87313"/>
                        <a:ext cx="215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23088260"/>
              </p:ext>
            </p:extLst>
          </p:nvPr>
        </p:nvGraphicFramePr>
        <p:xfrm>
          <a:off x="2692884" y="1241425"/>
          <a:ext cx="419100" cy="723900"/>
        </p:xfrm>
        <a:graphic>
          <a:graphicData uri="http://schemas.openxmlformats.org/presentationml/2006/ole">
            <mc:AlternateContent xmlns:mc="http://schemas.openxmlformats.org/markup-compatibility/2006">
              <mc:Choice xmlns:v="urn:schemas-microsoft-com:vml" Requires="v">
                <p:oleObj spid="_x0000_s7370" name="Equation" r:id="rId6" imgW="419227" imgH="723014" progId="Equation.DSMT4">
                  <p:embed/>
                </p:oleObj>
              </mc:Choice>
              <mc:Fallback>
                <p:oleObj name="Equation" r:id="rId6" imgW="419227" imgH="72301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2884" y="1241425"/>
                        <a:ext cx="4191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a:spLocks noChangeArrowheads="1"/>
          </p:cNvSpPr>
          <p:nvPr/>
        </p:nvSpPr>
        <p:spPr bwMode="auto">
          <a:xfrm>
            <a:off x="381000" y="2286000"/>
            <a:ext cx="86868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50000"/>
              </a:lnSpc>
            </a:pPr>
            <a:r>
              <a:rPr lang="nl-NL" sz="2400" dirty="0">
                <a:latin typeface="Times New Roman" pitchFamily="18" charset="0"/>
                <a:cs typeface="Times New Roman" pitchFamily="18" charset="0"/>
              </a:rPr>
              <a:t>b) Chủ kho gạo muốn mua tặng người con đỗ Đại học một chiếc xe máy có giá trị 30 triệu đồng. Hỏi số tiền lãi sau khi bán hết </a:t>
            </a:r>
            <a:r>
              <a:rPr lang="en-US" sz="2400" b="1" dirty="0">
                <a:latin typeface="Times New Roman" pitchFamily="18" charset="0"/>
                <a:cs typeface="Times New Roman" pitchFamily="18" charset="0"/>
              </a:rPr>
              <a:t>   </a:t>
            </a:r>
            <a:r>
              <a:rPr lang="nl-NL" sz="2400" dirty="0">
                <a:latin typeface="Times New Roman" pitchFamily="18" charset="0"/>
                <a:cs typeface="Times New Roman" pitchFamily="18" charset="0"/>
              </a:rPr>
              <a:t>số gạo ban đầu có đủ mua không? Biết giá gạo nhập là 13 000 đồng/1 kg, giá gạo bán ra là 15 000 đồng/ 1kg.</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886536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8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8588"/>
            <a:ext cx="84582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9"/>
          <p:cNvSpPr>
            <a:spLocks noChangeArrowheads="1"/>
          </p:cNvSpPr>
          <p:nvPr/>
        </p:nvSpPr>
        <p:spPr bwMode="auto">
          <a:xfrm>
            <a:off x="1143000" y="27114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latin typeface="Times New Roman" pitchFamily="18" charset="0"/>
              <a:cs typeface="Times New Roman" pitchFamily="18" charset="0"/>
            </a:endParaRPr>
          </a:p>
        </p:txBody>
      </p:sp>
      <p:sp>
        <p:nvSpPr>
          <p:cNvPr id="15364" name="Rectangle 95"/>
          <p:cNvSpPr>
            <a:spLocks noChangeArrowheads="1"/>
          </p:cNvSpPr>
          <p:nvPr/>
        </p:nvSpPr>
        <p:spPr bwMode="auto">
          <a:xfrm>
            <a:off x="1143000" y="3762375"/>
            <a:ext cx="1841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latin typeface="Times New Roman" pitchFamily="18" charset="0"/>
              <a:cs typeface="Times New Roman" pitchFamily="18" charset="0"/>
            </a:endParaRPr>
          </a:p>
        </p:txBody>
      </p:sp>
      <p:sp>
        <p:nvSpPr>
          <p:cNvPr id="15365" name="Rectangle 165"/>
          <p:cNvSpPr>
            <a:spLocks noChangeArrowheads="1"/>
          </p:cNvSpPr>
          <p:nvPr/>
        </p:nvSpPr>
        <p:spPr bwMode="auto">
          <a:xfrm>
            <a:off x="1143000" y="27114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latin typeface="Times New Roman" pitchFamily="18" charset="0"/>
              <a:cs typeface="Times New Roman" pitchFamily="18" charset="0"/>
            </a:endParaRPr>
          </a:p>
        </p:txBody>
      </p:sp>
      <p:sp>
        <p:nvSpPr>
          <p:cNvPr id="15366" name="Text Box 277"/>
          <p:cNvSpPr txBox="1">
            <a:spLocks noChangeArrowheads="1"/>
          </p:cNvSpPr>
          <p:nvPr/>
        </p:nvSpPr>
        <p:spPr bwMode="auto">
          <a:xfrm>
            <a:off x="3086100" y="3886200"/>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endParaRPr lang="en-US" altLang="en-US" sz="2800">
              <a:solidFill>
                <a:srgbClr val="00B050"/>
              </a:solidFill>
              <a:latin typeface="Times New Roman" pitchFamily="18" charset="0"/>
              <a:cs typeface="Times New Roman" pitchFamily="18" charset="0"/>
            </a:endParaRPr>
          </a:p>
        </p:txBody>
      </p:sp>
      <p:sp>
        <p:nvSpPr>
          <p:cNvPr id="15367" name="TextBox 1"/>
          <p:cNvSpPr txBox="1">
            <a:spLocks noChangeArrowheads="1"/>
          </p:cNvSpPr>
          <p:nvPr/>
        </p:nvSpPr>
        <p:spPr bwMode="auto">
          <a:xfrm>
            <a:off x="1676400" y="2590800"/>
            <a:ext cx="684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4800">
                <a:solidFill>
                  <a:srgbClr val="FF0000"/>
                </a:solidFill>
                <a:latin typeface="Times New Roman" pitchFamily="18" charset="0"/>
                <a:cs typeface="Times New Roman" pitchFamily="18" charset="0"/>
              </a:rPr>
              <a:t>Một số bài tập tương tự</a:t>
            </a:r>
          </a:p>
        </p:txBody>
      </p:sp>
    </p:spTree>
    <p:extLst>
      <p:ext uri="{BB962C8B-B14F-4D97-AF65-F5344CB8AC3E}">
        <p14:creationId xmlns:p14="http://schemas.microsoft.com/office/powerpoint/2010/main" val="2222258584"/>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a:extLst>
              <a:ext uri="{FF2B5EF4-FFF2-40B4-BE49-F238E27FC236}">
                <a16:creationId xmlns="" xmlns:a16="http://schemas.microsoft.com/office/drawing/2014/main" id="{27A10142-B69F-4EA5-8175-FC0DF266EBE0}"/>
              </a:ext>
            </a:extLst>
          </p:cNvPr>
          <p:cNvSpPr txBox="1">
            <a:spLocks noChangeArrowheads="1"/>
          </p:cNvSpPr>
          <p:nvPr/>
        </p:nvSpPr>
        <p:spPr bwMode="auto">
          <a:xfrm>
            <a:off x="-1" y="1192148"/>
            <a:ext cx="9151987"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200000"/>
              </a:lnSpc>
              <a:spcBef>
                <a:spcPts val="600"/>
              </a:spcBef>
              <a:spcAft>
                <a:spcPts val="600"/>
              </a:spcAft>
              <a:defRPr/>
            </a:pP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5.2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56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Bình</a:t>
            </a:r>
            <a:r>
              <a:rPr lang="en-US" dirty="0">
                <a:solidFill>
                  <a:schemeClr val="tx1"/>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tiếp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Cường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bi </a:t>
            </a:r>
            <a:r>
              <a:rPr lang="en-US" dirty="0" err="1">
                <a:solidFill>
                  <a:srgbClr val="FF0000"/>
                </a:solidFill>
                <a:latin typeface="Times New Roman" panose="02020603050405020304" pitchFamily="18" charset="0"/>
                <a:cs typeface="Times New Roman" panose="02020603050405020304" pitchFamily="18" charset="0"/>
              </a:rPr>
              <a:t>còn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a:t>
            </a:r>
          </a:p>
        </p:txBody>
      </p:sp>
      <p:sp>
        <p:nvSpPr>
          <p:cNvPr id="8" name="TextBox 5">
            <a:hlinkClick r:id="rId3" action="ppaction://hlinksldjump"/>
            <a:extLst>
              <a:ext uri="{FF2B5EF4-FFF2-40B4-BE49-F238E27FC236}">
                <a16:creationId xmlns="" xmlns:a16="http://schemas.microsoft.com/office/drawing/2014/main" id="{4AE5299C-E999-40C6-93FC-F27C5CC61526}"/>
              </a:ext>
            </a:extLst>
          </p:cNvPr>
          <p:cNvSpPr txBox="1">
            <a:spLocks noChangeArrowheads="1"/>
          </p:cNvSpPr>
          <p:nvPr/>
        </p:nvSpPr>
        <p:spPr bwMode="auto">
          <a:xfrm>
            <a:off x="0" y="76201"/>
            <a:ext cx="9144000" cy="1115947"/>
          </a:xfrm>
          <a:prstGeom prst="rect">
            <a:avLst/>
          </a:prstGeom>
          <a:solidFill>
            <a:schemeClr val="accent1">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200000"/>
              </a:lnSpc>
              <a:defRPr/>
            </a:pP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5.1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56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Bình</a:t>
            </a:r>
            <a:r>
              <a:rPr lang="en-US" dirty="0">
                <a:solidFill>
                  <a:schemeClr val="tx1"/>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cho </a:t>
            </a:r>
            <a:r>
              <a:rPr lang="en-US" dirty="0" err="1">
                <a:solidFill>
                  <a:srgbClr val="FF0000"/>
                </a:solidFill>
                <a:latin typeface="Times New Roman" panose="02020603050405020304" pitchFamily="18" charset="0"/>
                <a:cs typeface="Times New Roman" panose="02020603050405020304" pitchFamily="18" charset="0"/>
              </a:rPr>
              <a:t>tiếp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Cường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bi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mình</a:t>
            </a:r>
            <a:r>
              <a:rPr lang="en-US" dirty="0">
                <a:solidFill>
                  <a:srgbClr val="FF0000"/>
                </a:solidFill>
                <a:latin typeface="Times New Roman" panose="02020603050405020304" pitchFamily="18" charset="0"/>
                <a:cs typeface="Times New Roman" panose="02020603050405020304" pitchFamily="18" charset="0"/>
              </a:rPr>
              <a:t> ban </a:t>
            </a:r>
            <a:r>
              <a:rPr lang="en-US" dirty="0" err="1">
                <a:solidFill>
                  <a:srgbClr val="FF0000"/>
                </a:solidFill>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a:t>
            </a:r>
          </a:p>
        </p:txBody>
      </p:sp>
      <p:graphicFrame>
        <p:nvGraphicFramePr>
          <p:cNvPr id="9" name="Object 8"/>
          <p:cNvGraphicFramePr>
            <a:graphicFrameLocks noChangeAspect="1"/>
          </p:cNvGraphicFramePr>
          <p:nvPr>
            <p:extLst>
              <p:ext uri="{D42A27DB-BD31-4B8C-83A1-F6EECF244321}">
                <p14:modId xmlns:p14="http://schemas.microsoft.com/office/powerpoint/2010/main" val="3024534244"/>
              </p:ext>
            </p:extLst>
          </p:nvPr>
        </p:nvGraphicFramePr>
        <p:xfrm>
          <a:off x="5004048" y="188640"/>
          <a:ext cx="190500" cy="571500"/>
        </p:xfrm>
        <a:graphic>
          <a:graphicData uri="http://schemas.openxmlformats.org/presentationml/2006/ole">
            <mc:AlternateContent xmlns:mc="http://schemas.openxmlformats.org/markup-compatibility/2006">
              <mc:Choice xmlns:v="urn:schemas-microsoft-com:vml" Requires="v">
                <p:oleObj spid="_x0000_s24870" name="Equation" r:id="rId4" imgW="190440" imgH="571320" progId="Equation.DSMT4">
                  <p:embed/>
                </p:oleObj>
              </mc:Choice>
              <mc:Fallback>
                <p:oleObj name="Equation" r:id="rId4" imgW="190440" imgH="571320" progId="Equation.DSMT4">
                  <p:embed/>
                  <p:pic>
                    <p:nvPicPr>
                      <p:cNvPr id="0" name=""/>
                      <p:cNvPicPr/>
                      <p:nvPr/>
                    </p:nvPicPr>
                    <p:blipFill>
                      <a:blip r:embed="rId5"/>
                      <a:stretch>
                        <a:fillRect/>
                      </a:stretch>
                    </p:blipFill>
                    <p:spPr>
                      <a:xfrm>
                        <a:off x="5004048" y="188640"/>
                        <a:ext cx="190500" cy="5715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39778044"/>
              </p:ext>
            </p:extLst>
          </p:nvPr>
        </p:nvGraphicFramePr>
        <p:xfrm>
          <a:off x="8820472" y="188640"/>
          <a:ext cx="177800" cy="571500"/>
        </p:xfrm>
        <a:graphic>
          <a:graphicData uri="http://schemas.openxmlformats.org/presentationml/2006/ole">
            <mc:AlternateContent xmlns:mc="http://schemas.openxmlformats.org/markup-compatibility/2006">
              <mc:Choice xmlns:v="urn:schemas-microsoft-com:vml" Requires="v">
                <p:oleObj spid="_x0000_s24871" name="Equation" r:id="rId6" imgW="177480" imgH="571320" progId="Equation.DSMT4">
                  <p:embed/>
                </p:oleObj>
              </mc:Choice>
              <mc:Fallback>
                <p:oleObj name="Equation" r:id="rId6" imgW="177480" imgH="571320" progId="Equation.DSMT4">
                  <p:embed/>
                  <p:pic>
                    <p:nvPicPr>
                      <p:cNvPr id="0" name=""/>
                      <p:cNvPicPr/>
                      <p:nvPr/>
                    </p:nvPicPr>
                    <p:blipFill>
                      <a:blip r:embed="rId7"/>
                      <a:stretch>
                        <a:fillRect/>
                      </a:stretch>
                    </p:blipFill>
                    <p:spPr>
                      <a:xfrm>
                        <a:off x="8820472" y="188640"/>
                        <a:ext cx="177800" cy="5715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66440767"/>
              </p:ext>
            </p:extLst>
          </p:nvPr>
        </p:nvGraphicFramePr>
        <p:xfrm>
          <a:off x="755576" y="1844824"/>
          <a:ext cx="190500" cy="571500"/>
        </p:xfrm>
        <a:graphic>
          <a:graphicData uri="http://schemas.openxmlformats.org/presentationml/2006/ole">
            <mc:AlternateContent xmlns:mc="http://schemas.openxmlformats.org/markup-compatibility/2006">
              <mc:Choice xmlns:v="urn:schemas-microsoft-com:vml" Requires="v">
                <p:oleObj spid="_x0000_s24872" name="Equation" r:id="rId8" imgW="190440" imgH="571320" progId="Equation.DSMT4">
                  <p:embed/>
                </p:oleObj>
              </mc:Choice>
              <mc:Fallback>
                <p:oleObj name="Equation" r:id="rId8" imgW="190440" imgH="571320" progId="Equation.DSMT4">
                  <p:embed/>
                  <p:pic>
                    <p:nvPicPr>
                      <p:cNvPr id="0" name=""/>
                      <p:cNvPicPr/>
                      <p:nvPr/>
                    </p:nvPicPr>
                    <p:blipFill>
                      <a:blip r:embed="rId9"/>
                      <a:stretch>
                        <a:fillRect/>
                      </a:stretch>
                    </p:blipFill>
                    <p:spPr>
                      <a:xfrm>
                        <a:off x="755576" y="1844824"/>
                        <a:ext cx="190500" cy="571500"/>
                      </a:xfrm>
                      <a:prstGeom prst="rect">
                        <a:avLst/>
                      </a:prstGeom>
                    </p:spPr>
                  </p:pic>
                </p:oleObj>
              </mc:Fallback>
            </mc:AlternateContent>
          </a:graphicData>
        </a:graphic>
      </p:graphicFrame>
      <p:sp>
        <p:nvSpPr>
          <p:cNvPr id="15" name="TextBox 5">
            <a:extLst>
              <a:ext uri="{FF2B5EF4-FFF2-40B4-BE49-F238E27FC236}">
                <a16:creationId xmlns="" xmlns:a16="http://schemas.microsoft.com/office/drawing/2014/main" id="{D7E4562A-D061-4899-8CF2-0AF39F84B3E6}"/>
              </a:ext>
            </a:extLst>
          </p:cNvPr>
          <p:cNvSpPr txBox="1">
            <a:spLocks noChangeArrowheads="1"/>
          </p:cNvSpPr>
          <p:nvPr/>
        </p:nvSpPr>
        <p:spPr bwMode="auto">
          <a:xfrm>
            <a:off x="-18745" y="2392477"/>
            <a:ext cx="9144000" cy="111594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200000"/>
              </a:lnSpc>
              <a:spcBef>
                <a:spcPts val="600"/>
              </a:spcBef>
              <a:spcAft>
                <a:spcPts val="600"/>
              </a:spcAft>
              <a:defRPr/>
            </a:pP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5.3</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56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Bạn </a:t>
            </a:r>
            <a:r>
              <a:rPr lang="en-US" dirty="0" err="1">
                <a:solidFill>
                  <a:srgbClr val="C00000"/>
                </a:solidFill>
                <a:latin typeface="Times New Roman" panose="02020603050405020304" pitchFamily="18" charset="0"/>
                <a:cs typeface="Times New Roman" panose="02020603050405020304" pitchFamily="18" charset="0"/>
              </a:rPr>
              <a:t>Bình</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cho</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tiếp</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bạn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Cường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số</a:t>
            </a:r>
            <a:r>
              <a:rPr lang="en-US" dirty="0">
                <a:solidFill>
                  <a:srgbClr val="C00000"/>
                </a:solidFill>
                <a:latin typeface="Times New Roman" panose="02020603050405020304" pitchFamily="18" charset="0"/>
                <a:cs typeface="Times New Roman" panose="02020603050405020304" pitchFamily="18" charset="0"/>
              </a:rPr>
              <a:t> bi </a:t>
            </a:r>
            <a:r>
              <a:rPr lang="en-US" dirty="0" err="1">
                <a:solidFill>
                  <a:srgbClr val="C00000"/>
                </a:solidFill>
                <a:latin typeface="Times New Roman" panose="02020603050405020304" pitchFamily="18" charset="0"/>
                <a:cs typeface="Times New Roman" panose="02020603050405020304" pitchFamily="18" charset="0"/>
              </a:rPr>
              <a:t>của</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mình</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được</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Hỏi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Cường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được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bao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nhiêu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p>
        </p:txBody>
      </p:sp>
      <p:sp>
        <p:nvSpPr>
          <p:cNvPr id="17" name="TextBox 5">
            <a:hlinkClick r:id="" action="ppaction://noaction"/>
            <a:extLst>
              <a:ext uri="{FF2B5EF4-FFF2-40B4-BE49-F238E27FC236}">
                <a16:creationId xmlns="" xmlns:a16="http://schemas.microsoft.com/office/drawing/2014/main" id="{87B889D4-B013-4DC6-913C-B3E9F4B790A3}"/>
              </a:ext>
            </a:extLst>
          </p:cNvPr>
          <p:cNvSpPr txBox="1">
            <a:spLocks noChangeArrowheads="1"/>
          </p:cNvSpPr>
          <p:nvPr/>
        </p:nvSpPr>
        <p:spPr bwMode="auto">
          <a:xfrm>
            <a:off x="0" y="3510104"/>
            <a:ext cx="9144000" cy="166994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200000"/>
              </a:lnSpc>
              <a:defRPr/>
            </a:pP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5.4: </a:t>
            </a:r>
            <a:r>
              <a:rPr lang="en-US" dirty="0">
                <a:latin typeface="Times New Roman" panose="02020603050405020304" pitchFamily="18" charset="0"/>
                <a:cs typeface="Times New Roman" panose="02020603050405020304" pitchFamily="18" charset="0"/>
              </a:rPr>
              <a:t>Ban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p:txBody>
      </p:sp>
      <p:graphicFrame>
        <p:nvGraphicFramePr>
          <p:cNvPr id="18" name="Object 17"/>
          <p:cNvGraphicFramePr>
            <a:graphicFrameLocks noChangeAspect="1"/>
          </p:cNvGraphicFramePr>
          <p:nvPr>
            <p:extLst>
              <p:ext uri="{D42A27DB-BD31-4B8C-83A1-F6EECF244321}">
                <p14:modId xmlns:p14="http://schemas.microsoft.com/office/powerpoint/2010/main" val="1605346487"/>
              </p:ext>
            </p:extLst>
          </p:nvPr>
        </p:nvGraphicFramePr>
        <p:xfrm>
          <a:off x="5148064" y="1340768"/>
          <a:ext cx="190500" cy="571500"/>
        </p:xfrm>
        <a:graphic>
          <a:graphicData uri="http://schemas.openxmlformats.org/presentationml/2006/ole">
            <mc:AlternateContent xmlns:mc="http://schemas.openxmlformats.org/markup-compatibility/2006">
              <mc:Choice xmlns:v="urn:schemas-microsoft-com:vml" Requires="v">
                <p:oleObj spid="_x0000_s24873" name="Equation" r:id="rId10" imgW="190440" imgH="571680" progId="Equation.DSMT4">
                  <p:embed/>
                </p:oleObj>
              </mc:Choice>
              <mc:Fallback>
                <p:oleObj name="Equation" r:id="rId10" imgW="190440" imgH="571680" progId="Equation.DSMT4">
                  <p:embed/>
                  <p:pic>
                    <p:nvPicPr>
                      <p:cNvPr id="0" name=""/>
                      <p:cNvPicPr/>
                      <p:nvPr/>
                    </p:nvPicPr>
                    <p:blipFill>
                      <a:blip r:embed="rId11"/>
                      <a:stretch>
                        <a:fillRect/>
                      </a:stretch>
                    </p:blipFill>
                    <p:spPr>
                      <a:xfrm>
                        <a:off x="5148064" y="1340768"/>
                        <a:ext cx="190500" cy="5715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49710306"/>
              </p:ext>
            </p:extLst>
          </p:nvPr>
        </p:nvGraphicFramePr>
        <p:xfrm>
          <a:off x="4932040" y="2492896"/>
          <a:ext cx="190500" cy="571500"/>
        </p:xfrm>
        <a:graphic>
          <a:graphicData uri="http://schemas.openxmlformats.org/presentationml/2006/ole">
            <mc:AlternateContent xmlns:mc="http://schemas.openxmlformats.org/markup-compatibility/2006">
              <mc:Choice xmlns:v="urn:schemas-microsoft-com:vml" Requires="v">
                <p:oleObj spid="_x0000_s24874" name="Equation" r:id="rId12" imgW="190440" imgH="571680" progId="Equation.DSMT4">
                  <p:embed/>
                </p:oleObj>
              </mc:Choice>
              <mc:Fallback>
                <p:oleObj name="Equation" r:id="rId12" imgW="190440" imgH="571680" progId="Equation.DSMT4">
                  <p:embed/>
                  <p:pic>
                    <p:nvPicPr>
                      <p:cNvPr id="0" name=""/>
                      <p:cNvPicPr/>
                      <p:nvPr/>
                    </p:nvPicPr>
                    <p:blipFill>
                      <a:blip r:embed="rId13"/>
                      <a:stretch>
                        <a:fillRect/>
                      </a:stretch>
                    </p:blipFill>
                    <p:spPr>
                      <a:xfrm>
                        <a:off x="4932040" y="2492896"/>
                        <a:ext cx="190500" cy="5715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230951902"/>
              </p:ext>
            </p:extLst>
          </p:nvPr>
        </p:nvGraphicFramePr>
        <p:xfrm>
          <a:off x="755576" y="2996952"/>
          <a:ext cx="190500" cy="571500"/>
        </p:xfrm>
        <a:graphic>
          <a:graphicData uri="http://schemas.openxmlformats.org/presentationml/2006/ole">
            <mc:AlternateContent xmlns:mc="http://schemas.openxmlformats.org/markup-compatibility/2006">
              <mc:Choice xmlns:v="urn:schemas-microsoft-com:vml" Requires="v">
                <p:oleObj spid="_x0000_s24875" name="Equation" r:id="rId14" imgW="190440" imgH="571680" progId="Equation.DSMT4">
                  <p:embed/>
                </p:oleObj>
              </mc:Choice>
              <mc:Fallback>
                <p:oleObj name="Equation" r:id="rId14" imgW="190440" imgH="571680" progId="Equation.DSMT4">
                  <p:embed/>
                  <p:pic>
                    <p:nvPicPr>
                      <p:cNvPr id="0" name=""/>
                      <p:cNvPicPr/>
                      <p:nvPr/>
                    </p:nvPicPr>
                    <p:blipFill>
                      <a:blip r:embed="rId15"/>
                      <a:stretch>
                        <a:fillRect/>
                      </a:stretch>
                    </p:blipFill>
                    <p:spPr>
                      <a:xfrm>
                        <a:off x="755576" y="2996952"/>
                        <a:ext cx="190500" cy="5715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28577447"/>
              </p:ext>
            </p:extLst>
          </p:nvPr>
        </p:nvGraphicFramePr>
        <p:xfrm>
          <a:off x="6372200" y="3566070"/>
          <a:ext cx="190500" cy="571500"/>
        </p:xfrm>
        <a:graphic>
          <a:graphicData uri="http://schemas.openxmlformats.org/presentationml/2006/ole">
            <mc:AlternateContent xmlns:mc="http://schemas.openxmlformats.org/markup-compatibility/2006">
              <mc:Choice xmlns:v="urn:schemas-microsoft-com:vml" Requires="v">
                <p:oleObj spid="_x0000_s24876" name="Equation" r:id="rId16" imgW="190440" imgH="571680" progId="Equation.DSMT4">
                  <p:embed/>
                </p:oleObj>
              </mc:Choice>
              <mc:Fallback>
                <p:oleObj name="Equation" r:id="rId16" imgW="190440" imgH="571680" progId="Equation.DSMT4">
                  <p:embed/>
                  <p:pic>
                    <p:nvPicPr>
                      <p:cNvPr id="0" name=""/>
                      <p:cNvPicPr/>
                      <p:nvPr/>
                    </p:nvPicPr>
                    <p:blipFill>
                      <a:blip r:embed="rId17"/>
                      <a:stretch>
                        <a:fillRect/>
                      </a:stretch>
                    </p:blipFill>
                    <p:spPr>
                      <a:xfrm>
                        <a:off x="6372200" y="3566070"/>
                        <a:ext cx="190500" cy="5715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093400915"/>
              </p:ext>
            </p:extLst>
          </p:nvPr>
        </p:nvGraphicFramePr>
        <p:xfrm>
          <a:off x="1907704" y="4221088"/>
          <a:ext cx="190500" cy="571500"/>
        </p:xfrm>
        <a:graphic>
          <a:graphicData uri="http://schemas.openxmlformats.org/presentationml/2006/ole">
            <mc:AlternateContent xmlns:mc="http://schemas.openxmlformats.org/markup-compatibility/2006">
              <mc:Choice xmlns:v="urn:schemas-microsoft-com:vml" Requires="v">
                <p:oleObj spid="_x0000_s24877" name="Equation" r:id="rId18" imgW="190440" imgH="571320" progId="Equation.DSMT4">
                  <p:embed/>
                </p:oleObj>
              </mc:Choice>
              <mc:Fallback>
                <p:oleObj name="Equation" r:id="rId18" imgW="190440" imgH="571320" progId="Equation.DSMT4">
                  <p:embed/>
                  <p:pic>
                    <p:nvPicPr>
                      <p:cNvPr id="0" name=""/>
                      <p:cNvPicPr/>
                      <p:nvPr/>
                    </p:nvPicPr>
                    <p:blipFill>
                      <a:blip r:embed="rId19"/>
                      <a:stretch>
                        <a:fillRect/>
                      </a:stretch>
                    </p:blipFill>
                    <p:spPr>
                      <a:xfrm>
                        <a:off x="1907704" y="4221088"/>
                        <a:ext cx="190500" cy="571500"/>
                      </a:xfrm>
                      <a:prstGeom prst="rect">
                        <a:avLst/>
                      </a:prstGeom>
                    </p:spPr>
                  </p:pic>
                </p:oleObj>
              </mc:Fallback>
            </mc:AlternateContent>
          </a:graphicData>
        </a:graphic>
      </p:graphicFrame>
      <p:sp>
        <p:nvSpPr>
          <p:cNvPr id="23" name="TextBox 5">
            <a:hlinkClick r:id="" action="ppaction://noaction"/>
            <a:extLst>
              <a:ext uri="{FF2B5EF4-FFF2-40B4-BE49-F238E27FC236}">
                <a16:creationId xmlns="" xmlns:a16="http://schemas.microsoft.com/office/drawing/2014/main" id="{7B2455FA-31CD-428B-81F9-EC02068146A6}"/>
              </a:ext>
            </a:extLst>
          </p:cNvPr>
          <p:cNvSpPr txBox="1">
            <a:spLocks noChangeArrowheads="1"/>
          </p:cNvSpPr>
          <p:nvPr/>
        </p:nvSpPr>
        <p:spPr bwMode="auto">
          <a:xfrm>
            <a:off x="7987" y="5180048"/>
            <a:ext cx="9144000" cy="1754326"/>
          </a:xfrm>
          <a:prstGeom prst="rect">
            <a:avLst/>
          </a:prstGeom>
          <a:solidFill>
            <a:schemeClr val="accent6">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defRPr/>
            </a:pP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5.5: </a:t>
            </a:r>
            <a:r>
              <a:rPr lang="en-US" dirty="0">
                <a:latin typeface="Times New Roman" panose="02020603050405020304" pitchFamily="18" charset="0"/>
                <a:cs typeface="Times New Roman" panose="02020603050405020304" pitchFamily="18" charset="0"/>
              </a:rPr>
              <a:t>Ban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Biết</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mỗi</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viên</a:t>
            </a:r>
            <a:r>
              <a:rPr lang="en-US" dirty="0">
                <a:solidFill>
                  <a:srgbClr val="C00000"/>
                </a:solidFill>
                <a:latin typeface="Times New Roman" panose="02020603050405020304" pitchFamily="18" charset="0"/>
                <a:cs typeface="Times New Roman" panose="02020603050405020304" pitchFamily="18" charset="0"/>
              </a:rPr>
              <a:t> bi </a:t>
            </a:r>
            <a:r>
              <a:rPr lang="en-US" dirty="0" err="1">
                <a:solidFill>
                  <a:srgbClr val="C00000"/>
                </a:solidFill>
                <a:latin typeface="Times New Roman" panose="02020603050405020304" pitchFamily="18" charset="0"/>
                <a:cs typeface="Times New Roman" panose="02020603050405020304" pitchFamily="18" charset="0"/>
              </a:rPr>
              <a:t>có</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giá</a:t>
            </a:r>
            <a:r>
              <a:rPr lang="en-US" dirty="0">
                <a:solidFill>
                  <a:srgbClr val="C00000"/>
                </a:solidFill>
                <a:latin typeface="Times New Roman" panose="02020603050405020304" pitchFamily="18" charset="0"/>
                <a:cs typeface="Times New Roman" panose="02020603050405020304" pitchFamily="18" charset="0"/>
              </a:rPr>
              <a:t> 500 </a:t>
            </a:r>
            <a:r>
              <a:rPr lang="en-US" dirty="0" err="1">
                <a:solidFill>
                  <a:srgbClr val="C00000"/>
                </a:solidFill>
                <a:latin typeface="Times New Roman" panose="02020603050405020304" pitchFamily="18" charset="0"/>
                <a:cs typeface="Times New Roman" panose="02020603050405020304" pitchFamily="18" charset="0"/>
              </a:rPr>
              <a:t>đồng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hỏi</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bạn</a:t>
            </a:r>
            <a:r>
              <a:rPr lang="en-US" dirty="0">
                <a:solidFill>
                  <a:srgbClr val="C00000"/>
                </a:solidFill>
                <a:latin typeface="Times New Roman" panose="02020603050405020304" pitchFamily="18" charset="0"/>
                <a:cs typeface="Times New Roman" panose="02020603050405020304" pitchFamily="18" charset="0"/>
              </a:rPr>
              <a:t> An </a:t>
            </a:r>
            <a:r>
              <a:rPr lang="en-US" dirty="0" err="1">
                <a:solidFill>
                  <a:srgbClr val="C00000"/>
                </a:solidFill>
                <a:latin typeface="Times New Roman" panose="02020603050405020304" pitchFamily="18" charset="0"/>
                <a:cs typeface="Times New Roman" panose="02020603050405020304" pitchFamily="18" charset="0"/>
              </a:rPr>
              <a:t>đã</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mua</a:t>
            </a:r>
            <a:r>
              <a:rPr lang="en-US" dirty="0">
                <a:solidFill>
                  <a:srgbClr val="C00000"/>
                </a:solidFill>
                <a:latin typeface="Times New Roman" panose="02020603050405020304" pitchFamily="18" charset="0"/>
                <a:cs typeface="Times New Roman" panose="02020603050405020304" pitchFamily="18" charset="0"/>
              </a:rPr>
              <a:t> bi </a:t>
            </a:r>
            <a:r>
              <a:rPr lang="en-US" dirty="0" err="1">
                <a:solidFill>
                  <a:srgbClr val="C00000"/>
                </a:solidFill>
                <a:latin typeface="Times New Roman" panose="02020603050405020304" pitchFamily="18" charset="0"/>
                <a:cs typeface="Times New Roman" panose="02020603050405020304" pitchFamily="18" charset="0"/>
              </a:rPr>
              <a:t>hết</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bao</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nhiêu</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tiền</a:t>
            </a:r>
            <a:r>
              <a:rPr lang="en-US"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p:txBody>
      </p:sp>
      <p:graphicFrame>
        <p:nvGraphicFramePr>
          <p:cNvPr id="24" name="Object 23"/>
          <p:cNvGraphicFramePr>
            <a:graphicFrameLocks noChangeAspect="1"/>
          </p:cNvGraphicFramePr>
          <p:nvPr>
            <p:extLst>
              <p:ext uri="{D42A27DB-BD31-4B8C-83A1-F6EECF244321}">
                <p14:modId xmlns:p14="http://schemas.microsoft.com/office/powerpoint/2010/main" val="2449862886"/>
              </p:ext>
            </p:extLst>
          </p:nvPr>
        </p:nvGraphicFramePr>
        <p:xfrm>
          <a:off x="6444208" y="5180048"/>
          <a:ext cx="190500" cy="571500"/>
        </p:xfrm>
        <a:graphic>
          <a:graphicData uri="http://schemas.openxmlformats.org/presentationml/2006/ole">
            <mc:AlternateContent xmlns:mc="http://schemas.openxmlformats.org/markup-compatibility/2006">
              <mc:Choice xmlns:v="urn:schemas-microsoft-com:vml" Requires="v">
                <p:oleObj spid="_x0000_s24878" name="Equation" r:id="rId20" imgW="190440" imgH="571680" progId="Equation.DSMT4">
                  <p:embed/>
                </p:oleObj>
              </mc:Choice>
              <mc:Fallback>
                <p:oleObj name="Equation" r:id="rId20" imgW="190440" imgH="571680" progId="Equation.DSMT4">
                  <p:embed/>
                  <p:pic>
                    <p:nvPicPr>
                      <p:cNvPr id="0" name=""/>
                      <p:cNvPicPr/>
                      <p:nvPr/>
                    </p:nvPicPr>
                    <p:blipFill>
                      <a:blip r:embed="rId21"/>
                      <a:stretch>
                        <a:fillRect/>
                      </a:stretch>
                    </p:blipFill>
                    <p:spPr>
                      <a:xfrm>
                        <a:off x="6444208" y="5180048"/>
                        <a:ext cx="190500" cy="5715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391562761"/>
              </p:ext>
            </p:extLst>
          </p:nvPr>
        </p:nvGraphicFramePr>
        <p:xfrm>
          <a:off x="1979712" y="5661248"/>
          <a:ext cx="190500" cy="571500"/>
        </p:xfrm>
        <a:graphic>
          <a:graphicData uri="http://schemas.openxmlformats.org/presentationml/2006/ole">
            <mc:AlternateContent xmlns:mc="http://schemas.openxmlformats.org/markup-compatibility/2006">
              <mc:Choice xmlns:v="urn:schemas-microsoft-com:vml" Requires="v">
                <p:oleObj spid="_x0000_s24879" name="Equation" r:id="rId22" imgW="190440" imgH="571680" progId="Equation.DSMT4">
                  <p:embed/>
                </p:oleObj>
              </mc:Choice>
              <mc:Fallback>
                <p:oleObj name="Equation" r:id="rId22" imgW="190440" imgH="571680" progId="Equation.DSMT4">
                  <p:embed/>
                  <p:pic>
                    <p:nvPicPr>
                      <p:cNvPr id="0" name=""/>
                      <p:cNvPicPr/>
                      <p:nvPr/>
                    </p:nvPicPr>
                    <p:blipFill>
                      <a:blip r:embed="rId23"/>
                      <a:stretch>
                        <a:fillRect/>
                      </a:stretch>
                    </p:blipFill>
                    <p:spPr>
                      <a:xfrm>
                        <a:off x="1979712" y="5661248"/>
                        <a:ext cx="190500" cy="571500"/>
                      </a:xfrm>
                      <a:prstGeom prst="rect">
                        <a:avLst/>
                      </a:prstGeom>
                    </p:spPr>
                  </p:pic>
                </p:oleObj>
              </mc:Fallback>
            </mc:AlternateContent>
          </a:graphicData>
        </a:graphic>
      </p:graphicFrame>
    </p:spTree>
    <p:extLst>
      <p:ext uri="{BB962C8B-B14F-4D97-AF65-F5344CB8AC3E}">
        <p14:creationId xmlns:p14="http://schemas.microsoft.com/office/powerpoint/2010/main" val="31082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5" grpId="0" animBg="1"/>
      <p:bldP spid="17"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15926" y="-280526"/>
            <a:ext cx="9128074" cy="751849"/>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endParaRPr lang="en-US" altLang="en-US" sz="2800" dirty="0">
              <a:latin typeface="Calibri" pitchFamily="34" charset="0"/>
              <a:ea typeface="Calibri" pitchFamily="34" charset="0"/>
              <a:cs typeface="Times New Roman" pitchFamily="18" charset="0"/>
            </a:endParaRPr>
          </a:p>
        </p:txBody>
      </p:sp>
      <p:sp>
        <p:nvSpPr>
          <p:cNvPr id="3" name="TextBox 2"/>
          <p:cNvSpPr txBox="1">
            <a:spLocks noChangeArrowheads="1"/>
          </p:cNvSpPr>
          <p:nvPr/>
        </p:nvSpPr>
        <p:spPr bwMode="auto">
          <a:xfrm>
            <a:off x="15875" y="-61913"/>
            <a:ext cx="94456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50000"/>
              </a:lnSpc>
              <a:spcAft>
                <a:spcPts val="800"/>
              </a:spcAft>
            </a:pPr>
            <a:r>
              <a:rPr lang="pt-BR" sz="2100" b="1">
                <a:solidFill>
                  <a:srgbClr val="FF0000"/>
                </a:solidFill>
                <a:latin typeface="Times New Roman" pitchFamily="18" charset="0"/>
                <a:ea typeface="Calibri" pitchFamily="34" charset="0"/>
                <a:cs typeface="Times New Roman" pitchFamily="18" charset="0"/>
              </a:rPr>
              <a:t>II. Khai thác bài toán thực tế liên quan đến tỉ số phần trăm và số thập phân.</a:t>
            </a:r>
            <a:endParaRPr lang="en-US" sz="2100">
              <a:latin typeface="Calibri" pitchFamily="34" charset="0"/>
              <a:ea typeface="Calibri" pitchFamily="34" charset="0"/>
              <a:cs typeface="Times New Roman" pitchFamily="18" charset="0"/>
            </a:endParaRPr>
          </a:p>
        </p:txBody>
      </p:sp>
      <p:sp>
        <p:nvSpPr>
          <p:cNvPr id="5" name="TextBox 4"/>
          <p:cNvSpPr txBox="1">
            <a:spLocks noChangeArrowheads="1"/>
          </p:cNvSpPr>
          <p:nvPr/>
        </p:nvSpPr>
        <p:spPr bwMode="auto">
          <a:xfrm>
            <a:off x="161949" y="2269920"/>
            <a:ext cx="88360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07000"/>
              </a:lnSpc>
              <a:spcAft>
                <a:spcPts val="800"/>
              </a:spcAft>
            </a:pPr>
            <a:r>
              <a:rPr lang="en-US" sz="2100" b="1" dirty="0" err="1">
                <a:solidFill>
                  <a:srgbClr val="FF0000"/>
                </a:solidFill>
                <a:latin typeface="Times New Roman" pitchFamily="18" charset="0"/>
                <a:ea typeface="Calibri" pitchFamily="34" charset="0"/>
                <a:cs typeface="Times New Roman" pitchFamily="18" charset="0"/>
              </a:rPr>
              <a:t>Bài</a:t>
            </a:r>
            <a:r>
              <a:rPr lang="en-US" sz="2100" b="1" dirty="0">
                <a:solidFill>
                  <a:srgbClr val="FF0000"/>
                </a:solidFill>
                <a:latin typeface="Times New Roman" pitchFamily="18" charset="0"/>
                <a:ea typeface="Calibri" pitchFamily="34" charset="0"/>
                <a:cs typeface="Times New Roman" pitchFamily="18" charset="0"/>
              </a:rPr>
              <a:t> 2.1:</a:t>
            </a:r>
            <a:r>
              <a:rPr lang="en-US" sz="2100" b="1" dirty="0">
                <a:latin typeface="Times New Roman" pitchFamily="18" charset="0"/>
                <a:ea typeface="Calibri" pitchFamily="34" charset="0"/>
                <a:cs typeface="Times New Roman" pitchFamily="18" charset="0"/>
              </a:rPr>
              <a:t> </a:t>
            </a:r>
            <a:r>
              <a:rPr lang="en-US" sz="2100" b="1" dirty="0" err="1">
                <a:latin typeface="Times New Roman" pitchFamily="18" charset="0"/>
                <a:ea typeface="Calibri" pitchFamily="34" charset="0"/>
                <a:cs typeface="Times New Roman" pitchFamily="18" charset="0"/>
              </a:rPr>
              <a:t>Biết</a:t>
            </a:r>
            <a:r>
              <a:rPr lang="en-US" sz="2100" b="1" dirty="0">
                <a:latin typeface="Times New Roman" pitchFamily="18" charset="0"/>
                <a:ea typeface="Calibri" pitchFamily="34" charset="0"/>
                <a:cs typeface="Times New Roman" pitchFamily="18" charset="0"/>
              </a:rPr>
              <a:t> </a:t>
            </a:r>
            <a:r>
              <a:rPr lang="en-US" sz="2100" b="1" dirty="0" err="1">
                <a:latin typeface="Times New Roman" pitchFamily="18" charset="0"/>
                <a:ea typeface="Calibri" pitchFamily="34" charset="0"/>
                <a:cs typeface="Times New Roman" pitchFamily="18" charset="0"/>
              </a:rPr>
              <a:t>giá</a:t>
            </a:r>
            <a:r>
              <a:rPr lang="en-US" sz="2100" b="1" dirty="0">
                <a:latin typeface="Times New Roman" pitchFamily="18" charset="0"/>
                <a:ea typeface="Calibri" pitchFamily="34" charset="0"/>
                <a:cs typeface="Times New Roman" pitchFamily="18" charset="0"/>
              </a:rPr>
              <a:t> </a:t>
            </a:r>
            <a:r>
              <a:rPr lang="en-US" sz="2100" b="1" dirty="0" err="1">
                <a:latin typeface="Times New Roman" pitchFamily="18" charset="0"/>
                <a:ea typeface="Calibri" pitchFamily="34" charset="0"/>
                <a:cs typeface="Times New Roman" pitchFamily="18" charset="0"/>
              </a:rPr>
              <a:t>xe</a:t>
            </a:r>
            <a:r>
              <a:rPr lang="en-US" sz="2100" b="1" dirty="0">
                <a:latin typeface="Times New Roman" pitchFamily="18" charset="0"/>
                <a:ea typeface="Calibri" pitchFamily="34" charset="0"/>
                <a:cs typeface="Times New Roman" pitchFamily="18" charset="0"/>
              </a:rPr>
              <a:t> taxi Long </a:t>
            </a:r>
            <a:r>
              <a:rPr lang="en-US" sz="2100" b="1" dirty="0" err="1">
                <a:latin typeface="Times New Roman" pitchFamily="18" charset="0"/>
                <a:ea typeface="Calibri" pitchFamily="34" charset="0"/>
                <a:cs typeface="Times New Roman" pitchFamily="18" charset="0"/>
              </a:rPr>
              <a:t>Biên</a:t>
            </a:r>
            <a:r>
              <a:rPr lang="en-US" sz="2100" b="1" dirty="0">
                <a:latin typeface="Times New Roman" pitchFamily="18" charset="0"/>
                <a:ea typeface="Calibri" pitchFamily="34" charset="0"/>
                <a:cs typeface="Times New Roman" pitchFamily="18" charset="0"/>
              </a:rPr>
              <a:t> </a:t>
            </a:r>
            <a:r>
              <a:rPr lang="en-US" sz="2100" b="1" dirty="0" err="1">
                <a:latin typeface="Times New Roman" pitchFamily="18" charset="0"/>
                <a:ea typeface="Calibri" pitchFamily="34" charset="0"/>
                <a:cs typeface="Times New Roman" pitchFamily="18" charset="0"/>
              </a:rPr>
              <a:t>và</a:t>
            </a:r>
            <a:r>
              <a:rPr lang="en-US" sz="2100" b="1" dirty="0">
                <a:latin typeface="Times New Roman" pitchFamily="18" charset="0"/>
                <a:ea typeface="Calibri" pitchFamily="34" charset="0"/>
                <a:cs typeface="Times New Roman" pitchFamily="18" charset="0"/>
              </a:rPr>
              <a:t> </a:t>
            </a:r>
            <a:r>
              <a:rPr lang="en-US" sz="2100" b="1" dirty="0" err="1">
                <a:latin typeface="Times New Roman" pitchFamily="18" charset="0"/>
                <a:ea typeface="Calibri" pitchFamily="34" charset="0"/>
                <a:cs typeface="Times New Roman" pitchFamily="18" charset="0"/>
              </a:rPr>
              <a:t>giá</a:t>
            </a:r>
            <a:r>
              <a:rPr lang="en-US" sz="2100" b="1" dirty="0">
                <a:latin typeface="Times New Roman" pitchFamily="18" charset="0"/>
                <a:ea typeface="Calibri" pitchFamily="34" charset="0"/>
                <a:cs typeface="Times New Roman" pitchFamily="18" charset="0"/>
              </a:rPr>
              <a:t> Grab car </a:t>
            </a:r>
            <a:r>
              <a:rPr lang="en-US" sz="2100" b="1" dirty="0" err="1">
                <a:latin typeface="Times New Roman" pitchFamily="18" charset="0"/>
                <a:ea typeface="Calibri" pitchFamily="34" charset="0"/>
                <a:cs typeface="Times New Roman" pitchFamily="18" charset="0"/>
              </a:rPr>
              <a:t>tại</a:t>
            </a:r>
            <a:r>
              <a:rPr lang="en-US" sz="2100" b="1" dirty="0">
                <a:latin typeface="Times New Roman" pitchFamily="18" charset="0"/>
                <a:ea typeface="Calibri" pitchFamily="34" charset="0"/>
                <a:cs typeface="Times New Roman" pitchFamily="18" charset="0"/>
              </a:rPr>
              <a:t> </a:t>
            </a:r>
            <a:r>
              <a:rPr lang="en-US" sz="2100" b="1" dirty="0" err="1">
                <a:latin typeface="Times New Roman" pitchFamily="18" charset="0"/>
                <a:ea typeface="Calibri" pitchFamily="34" charset="0"/>
                <a:cs typeface="Times New Roman" pitchFamily="18" charset="0"/>
              </a:rPr>
              <a:t>Hà</a:t>
            </a:r>
            <a:r>
              <a:rPr lang="en-US" sz="2100" b="1" dirty="0">
                <a:latin typeface="Times New Roman" pitchFamily="18" charset="0"/>
                <a:ea typeface="Calibri" pitchFamily="34" charset="0"/>
                <a:cs typeface="Times New Roman" pitchFamily="18" charset="0"/>
              </a:rPr>
              <a:t> </a:t>
            </a:r>
            <a:r>
              <a:rPr lang="en-US" sz="2100" b="1" dirty="0" err="1">
                <a:latin typeface="Times New Roman" pitchFamily="18" charset="0"/>
                <a:ea typeface="Calibri" pitchFamily="34" charset="0"/>
                <a:cs typeface="Times New Roman" pitchFamily="18" charset="0"/>
              </a:rPr>
              <a:t>Nội</a:t>
            </a:r>
            <a:r>
              <a:rPr lang="en-US" sz="2100" b="1" dirty="0">
                <a:latin typeface="Times New Roman" pitchFamily="18" charset="0"/>
                <a:ea typeface="Calibri" pitchFamily="34" charset="0"/>
                <a:cs typeface="Times New Roman" pitchFamily="18" charset="0"/>
              </a:rPr>
              <a:t> </a:t>
            </a:r>
            <a:r>
              <a:rPr lang="en-US" sz="2100" b="1" dirty="0" err="1">
                <a:latin typeface="Times New Roman" pitchFamily="18" charset="0"/>
                <a:ea typeface="Calibri" pitchFamily="34" charset="0"/>
                <a:cs typeface="Times New Roman" pitchFamily="18" charset="0"/>
              </a:rPr>
              <a:t>như</a:t>
            </a:r>
            <a:r>
              <a:rPr lang="en-US" sz="2100" b="1" dirty="0">
                <a:latin typeface="Times New Roman" pitchFamily="18" charset="0"/>
                <a:ea typeface="Calibri" pitchFamily="34" charset="0"/>
                <a:cs typeface="Times New Roman" pitchFamily="18" charset="0"/>
              </a:rPr>
              <a:t> </a:t>
            </a:r>
            <a:r>
              <a:rPr lang="en-US" sz="2100" b="1" dirty="0" err="1">
                <a:latin typeface="Times New Roman" pitchFamily="18" charset="0"/>
                <a:ea typeface="Calibri" pitchFamily="34" charset="0"/>
                <a:cs typeface="Times New Roman" pitchFamily="18" charset="0"/>
              </a:rPr>
              <a:t>sau</a:t>
            </a:r>
            <a:r>
              <a:rPr lang="en-US" sz="2100" b="1" dirty="0">
                <a:latin typeface="Times New Roman" pitchFamily="18" charset="0"/>
                <a:ea typeface="Calibri" pitchFamily="34" charset="0"/>
                <a:cs typeface="Times New Roman" pitchFamily="18" charset="0"/>
              </a:rPr>
              <a:t>:</a:t>
            </a:r>
            <a:endParaRPr lang="en-US" sz="2100" b="1" dirty="0">
              <a:latin typeface="Calibri" pitchFamily="34" charset="0"/>
              <a:ea typeface="Calibri" pitchFamily="34" charset="0"/>
              <a:cs typeface="Times New Roman" pitchFamily="18" charset="0"/>
            </a:endParaRPr>
          </a:p>
        </p:txBody>
      </p:sp>
      <p:pic>
        <p:nvPicPr>
          <p:cNvPr id="6" name="Picture 5" descr="A car parked on the side of a road&#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855359"/>
            <a:ext cx="3463429" cy="38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0196" y="2681601"/>
            <a:ext cx="3979862" cy="383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35024" y="369837"/>
            <a:ext cx="82438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2:</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Thực</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hiện</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phép</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tính</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sau</a:t>
            </a:r>
            <a:endParaRPr lang="en-US" sz="2100" b="1" dirty="0">
              <a:latin typeface="Times New Roman" pitchFamily="18" charset="0"/>
              <a:cs typeface="Times New Roman" pitchFamily="18" charset="0"/>
            </a:endParaRPr>
          </a:p>
          <a:p>
            <a:endParaRPr lang="en-US" sz="2100" dirty="0"/>
          </a:p>
        </p:txBody>
      </p:sp>
      <p:sp>
        <p:nvSpPr>
          <p:cNvPr id="11" name="TextBox 10"/>
          <p:cNvSpPr txBox="1">
            <a:spLocks noChangeArrowheads="1"/>
          </p:cNvSpPr>
          <p:nvPr/>
        </p:nvSpPr>
        <p:spPr bwMode="auto">
          <a:xfrm>
            <a:off x="385502" y="663128"/>
            <a:ext cx="66532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100" dirty="0">
                <a:latin typeface="Times New Roman" pitchFamily="18" charset="0"/>
                <a:cs typeface="Times New Roman" pitchFamily="18" charset="0"/>
              </a:rPr>
              <a:t>a. ( 5000 + 10500.20 + 8500.2).80% = 185 000 </a:t>
            </a:r>
          </a:p>
        </p:txBody>
      </p:sp>
      <p:sp>
        <p:nvSpPr>
          <p:cNvPr id="13" name="TextBox 12"/>
          <p:cNvSpPr txBox="1">
            <a:spLocks noChangeArrowheads="1"/>
          </p:cNvSpPr>
          <p:nvPr/>
        </p:nvSpPr>
        <p:spPr bwMode="auto">
          <a:xfrm>
            <a:off x="358291" y="1011616"/>
            <a:ext cx="69580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100" dirty="0">
                <a:latin typeface="Times New Roman" pitchFamily="18" charset="0"/>
                <a:cs typeface="Times New Roman" pitchFamily="18" charset="0"/>
              </a:rPr>
              <a:t>b. (25000.2 + 23.8500) .70%  = 171 850</a:t>
            </a:r>
          </a:p>
        </p:txBody>
      </p:sp>
      <p:sp>
        <p:nvSpPr>
          <p:cNvPr id="4" name="Frame 3"/>
          <p:cNvSpPr/>
          <p:nvPr/>
        </p:nvSpPr>
        <p:spPr>
          <a:xfrm>
            <a:off x="2040185" y="3965366"/>
            <a:ext cx="1038225" cy="966787"/>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8" name="Donut 7"/>
          <p:cNvSpPr/>
          <p:nvPr/>
        </p:nvSpPr>
        <p:spPr>
          <a:xfrm>
            <a:off x="1997075" y="4795536"/>
            <a:ext cx="1066800" cy="1066800"/>
          </a:xfrm>
          <a:prstGeom prst="donut">
            <a:avLst>
              <a:gd name="adj" fmla="val 675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4" name="Frame 13"/>
          <p:cNvSpPr/>
          <p:nvPr/>
        </p:nvSpPr>
        <p:spPr>
          <a:xfrm>
            <a:off x="1879089" y="5689815"/>
            <a:ext cx="1371600" cy="966788"/>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2" name="Frame 11"/>
          <p:cNvSpPr/>
          <p:nvPr/>
        </p:nvSpPr>
        <p:spPr>
          <a:xfrm>
            <a:off x="5828737" y="3472834"/>
            <a:ext cx="1536996" cy="415413"/>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5" name="Donut 14"/>
          <p:cNvSpPr/>
          <p:nvPr/>
        </p:nvSpPr>
        <p:spPr>
          <a:xfrm>
            <a:off x="4562168" y="2996952"/>
            <a:ext cx="3168352" cy="2175412"/>
          </a:xfrm>
          <a:prstGeom prst="donut">
            <a:avLst>
              <a:gd name="adj" fmla="val 30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7" name="TextBox 16">
            <a:extLst>
              <a:ext uri="{FF2B5EF4-FFF2-40B4-BE49-F238E27FC236}">
                <a16:creationId xmlns="" xmlns:a16="http://schemas.microsoft.com/office/drawing/2014/main" id="{BF7654ED-DEBA-45A2-84E4-7C753625FCCE}"/>
              </a:ext>
            </a:extLst>
          </p:cNvPr>
          <p:cNvSpPr txBox="1"/>
          <p:nvPr/>
        </p:nvSpPr>
        <p:spPr>
          <a:xfrm>
            <a:off x="358291" y="1351855"/>
            <a:ext cx="6653211" cy="400110"/>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c.  (11 000.0,8 + 29,2.15 300 + 30.12 100). 90%.2 =  1 473 408 </a:t>
            </a:r>
            <a:endParaRPr lang="en-US" sz="2000"/>
          </a:p>
        </p:txBody>
      </p:sp>
      <p:sp>
        <p:nvSpPr>
          <p:cNvPr id="20" name="TextBox 19">
            <a:extLst>
              <a:ext uri="{FF2B5EF4-FFF2-40B4-BE49-F238E27FC236}">
                <a16:creationId xmlns="" xmlns:a16="http://schemas.microsoft.com/office/drawing/2014/main" id="{74F35CF6-CF2B-4544-8A00-1070B44B7021}"/>
              </a:ext>
            </a:extLst>
          </p:cNvPr>
          <p:cNvSpPr txBox="1"/>
          <p:nvPr/>
        </p:nvSpPr>
        <p:spPr>
          <a:xfrm>
            <a:off x="358291" y="1648318"/>
            <a:ext cx="6238944" cy="400110"/>
          </a:xfrm>
          <a:prstGeom prst="rect">
            <a:avLst/>
          </a:prstGeom>
          <a:noFill/>
        </p:spPr>
        <p:txBody>
          <a:bodyPr wrap="square">
            <a:spAutoFit/>
          </a:bodyPr>
          <a:lstStyle/>
          <a:p>
            <a:r>
              <a:rPr lang="en-US" sz="2000">
                <a:latin typeface="Times New Roman" panose="02020603050405020304" pitchFamily="18" charset="0"/>
                <a:cs typeface="Times New Roman" panose="02020603050405020304" pitchFamily="18" charset="0"/>
              </a:rPr>
              <a:t>d. (11 000.0,8 +29,2.15 300 + 30.12 100).80% =  654 848</a:t>
            </a:r>
            <a:endParaRPr lang="en-US" sz="2000"/>
          </a:p>
        </p:txBody>
      </p:sp>
      <p:graphicFrame>
        <p:nvGraphicFramePr>
          <p:cNvPr id="22" name="Object 21">
            <a:extLst>
              <a:ext uri="{FF2B5EF4-FFF2-40B4-BE49-F238E27FC236}">
                <a16:creationId xmlns="" xmlns:a16="http://schemas.microsoft.com/office/drawing/2014/main" id="{63E476C6-12D6-473E-9BA8-E1C63A7E9224}"/>
              </a:ext>
            </a:extLst>
          </p:cNvPr>
          <p:cNvGraphicFramePr>
            <a:graphicFrameLocks noChangeAspect="1"/>
          </p:cNvGraphicFramePr>
          <p:nvPr>
            <p:extLst>
              <p:ext uri="{D42A27DB-BD31-4B8C-83A1-F6EECF244321}">
                <p14:modId xmlns:p14="http://schemas.microsoft.com/office/powerpoint/2010/main" val="3731472760"/>
              </p:ext>
            </p:extLst>
          </p:nvPr>
        </p:nvGraphicFramePr>
        <p:xfrm>
          <a:off x="399294" y="2067840"/>
          <a:ext cx="5711825" cy="342900"/>
        </p:xfrm>
        <a:graphic>
          <a:graphicData uri="http://schemas.openxmlformats.org/presentationml/2006/ole">
            <mc:AlternateContent xmlns:mc="http://schemas.openxmlformats.org/markup-compatibility/2006">
              <mc:Choice xmlns:v="urn:schemas-microsoft-com:vml" Requires="v">
                <p:oleObj spid="_x0000_s25614" name="Equation" r:id="rId5" imgW="3377880" imgH="203040" progId="Equation.DSMT4">
                  <p:embed/>
                </p:oleObj>
              </mc:Choice>
              <mc:Fallback>
                <p:oleObj name="Equation" r:id="rId5" imgW="3377880" imgH="203040" progId="Equation.DSMT4">
                  <p:embed/>
                  <p:pic>
                    <p:nvPicPr>
                      <p:cNvPr id="4" name="Object 3">
                        <a:extLst>
                          <a:ext uri="{FF2B5EF4-FFF2-40B4-BE49-F238E27FC236}">
                            <a16:creationId xmlns="" xmlns:a16="http://schemas.microsoft.com/office/drawing/2014/main" id="{251875E7-FE83-4FB2-8182-BBC585E0E18C}"/>
                          </a:ext>
                        </a:extLst>
                      </p:cNvPr>
                      <p:cNvPicPr/>
                      <p:nvPr/>
                    </p:nvPicPr>
                    <p:blipFill>
                      <a:blip r:embed="rId6"/>
                      <a:stretch>
                        <a:fillRect/>
                      </a:stretch>
                    </p:blipFill>
                    <p:spPr>
                      <a:xfrm>
                        <a:off x="399294" y="2067840"/>
                        <a:ext cx="5711825" cy="342900"/>
                      </a:xfrm>
                      <a:prstGeom prst="rect">
                        <a:avLst/>
                      </a:prstGeom>
                    </p:spPr>
                  </p:pic>
                </p:oleObj>
              </mc:Fallback>
            </mc:AlternateContent>
          </a:graphicData>
        </a:graphic>
      </p:graphicFrame>
    </p:spTree>
    <p:extLst>
      <p:ext uri="{BB962C8B-B14F-4D97-AF65-F5344CB8AC3E}">
        <p14:creationId xmlns:p14="http://schemas.microsoft.com/office/powerpoint/2010/main" val="19358695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arn(inVertical)">
                                      <p:cBhvr>
                                        <p:cTn id="53" dur="500"/>
                                        <p:tgtEl>
                                          <p:spTgt spid="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5"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2000"/>
                                        <p:tgtEl>
                                          <p:spTgt spid="8"/>
                                        </p:tgtEl>
                                      </p:cBhvr>
                                    </p:animEffect>
                                    <p:anim calcmode="lin" valueType="num">
                                      <p:cBhvr>
                                        <p:cTn id="66" dur="2000" fill="hold"/>
                                        <p:tgtEl>
                                          <p:spTgt spid="8"/>
                                        </p:tgtEl>
                                        <p:attrNameLst>
                                          <p:attrName>ppt_w</p:attrName>
                                        </p:attrNameLst>
                                      </p:cBhvr>
                                      <p:tavLst>
                                        <p:tav tm="0" fmla="#ppt_w*sin(2.5*pi*$)">
                                          <p:val>
                                            <p:fltVal val="0"/>
                                          </p:val>
                                        </p:tav>
                                        <p:tav tm="100000">
                                          <p:val>
                                            <p:fltVal val="1"/>
                                          </p:val>
                                        </p:tav>
                                      </p:tavLst>
                                    </p:anim>
                                    <p:anim calcmode="lin" valueType="num">
                                      <p:cBhvr>
                                        <p:cTn id="6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6"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80">
                                          <p:stCondLst>
                                            <p:cond delay="0"/>
                                          </p:stCondLst>
                                        </p:cTn>
                                        <p:tgtEl>
                                          <p:spTgt spid="14"/>
                                        </p:tgtEl>
                                      </p:cBhvr>
                                    </p:animEffect>
                                    <p:anim calcmode="lin" valueType="num">
                                      <p:cBhvr>
                                        <p:cTn id="7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8" dur="26">
                                          <p:stCondLst>
                                            <p:cond delay="650"/>
                                          </p:stCondLst>
                                        </p:cTn>
                                        <p:tgtEl>
                                          <p:spTgt spid="14"/>
                                        </p:tgtEl>
                                      </p:cBhvr>
                                      <p:to x="100000" y="60000"/>
                                    </p:animScale>
                                    <p:animScale>
                                      <p:cBhvr>
                                        <p:cTn id="79" dur="166" decel="50000">
                                          <p:stCondLst>
                                            <p:cond delay="676"/>
                                          </p:stCondLst>
                                        </p:cTn>
                                        <p:tgtEl>
                                          <p:spTgt spid="14"/>
                                        </p:tgtEl>
                                      </p:cBhvr>
                                      <p:to x="100000" y="100000"/>
                                    </p:animScale>
                                    <p:animScale>
                                      <p:cBhvr>
                                        <p:cTn id="80" dur="26">
                                          <p:stCondLst>
                                            <p:cond delay="1312"/>
                                          </p:stCondLst>
                                        </p:cTn>
                                        <p:tgtEl>
                                          <p:spTgt spid="14"/>
                                        </p:tgtEl>
                                      </p:cBhvr>
                                      <p:to x="100000" y="80000"/>
                                    </p:animScale>
                                    <p:animScale>
                                      <p:cBhvr>
                                        <p:cTn id="81" dur="166" decel="50000">
                                          <p:stCondLst>
                                            <p:cond delay="1338"/>
                                          </p:stCondLst>
                                        </p:cTn>
                                        <p:tgtEl>
                                          <p:spTgt spid="14"/>
                                        </p:tgtEl>
                                      </p:cBhvr>
                                      <p:to x="100000" y="100000"/>
                                    </p:animScale>
                                    <p:animScale>
                                      <p:cBhvr>
                                        <p:cTn id="82" dur="26">
                                          <p:stCondLst>
                                            <p:cond delay="1642"/>
                                          </p:stCondLst>
                                        </p:cTn>
                                        <p:tgtEl>
                                          <p:spTgt spid="14"/>
                                        </p:tgtEl>
                                      </p:cBhvr>
                                      <p:to x="100000" y="90000"/>
                                    </p:animScale>
                                    <p:animScale>
                                      <p:cBhvr>
                                        <p:cTn id="83" dur="166" decel="50000">
                                          <p:stCondLst>
                                            <p:cond delay="1668"/>
                                          </p:stCondLst>
                                        </p:cTn>
                                        <p:tgtEl>
                                          <p:spTgt spid="14"/>
                                        </p:tgtEl>
                                      </p:cBhvr>
                                      <p:to x="100000" y="100000"/>
                                    </p:animScale>
                                    <p:animScale>
                                      <p:cBhvr>
                                        <p:cTn id="84" dur="26">
                                          <p:stCondLst>
                                            <p:cond delay="1808"/>
                                          </p:stCondLst>
                                        </p:cTn>
                                        <p:tgtEl>
                                          <p:spTgt spid="14"/>
                                        </p:tgtEl>
                                      </p:cBhvr>
                                      <p:to x="100000" y="95000"/>
                                    </p:animScale>
                                    <p:animScale>
                                      <p:cBhvr>
                                        <p:cTn id="85" dur="166" decel="50000">
                                          <p:stCondLst>
                                            <p:cond delay="1834"/>
                                          </p:stCondLst>
                                        </p:cTn>
                                        <p:tgtEl>
                                          <p:spTgt spid="14"/>
                                        </p:tgtEl>
                                      </p:cBhvr>
                                      <p:to x="100000" y="100000"/>
                                    </p:animScale>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4"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down)">
                                      <p:cBhvr>
                                        <p:cTn id="90" dur="500"/>
                                        <p:tgtEl>
                                          <p:spTgt spid="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2" presetClass="entr" presetSubtype="0"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1000"/>
                                        <p:tgtEl>
                                          <p:spTgt spid="15"/>
                                        </p:tgtEl>
                                      </p:cBhvr>
                                    </p:animEffect>
                                    <p:anim calcmode="lin" valueType="num">
                                      <p:cBhvr>
                                        <p:cTn id="101" dur="1000" fill="hold"/>
                                        <p:tgtEl>
                                          <p:spTgt spid="15"/>
                                        </p:tgtEl>
                                        <p:attrNameLst>
                                          <p:attrName>ppt_x</p:attrName>
                                        </p:attrNameLst>
                                      </p:cBhvr>
                                      <p:tavLst>
                                        <p:tav tm="0">
                                          <p:val>
                                            <p:strVal val="#ppt_x"/>
                                          </p:val>
                                        </p:tav>
                                        <p:tav tm="100000">
                                          <p:val>
                                            <p:strVal val="#ppt_x"/>
                                          </p:val>
                                        </p:tav>
                                      </p:tavLst>
                                    </p:anim>
                                    <p:anim calcmode="lin" valueType="num">
                                      <p:cBhvr>
                                        <p:cTn id="10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1" grpId="0"/>
      <p:bldP spid="13" grpId="0"/>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862" y="1124744"/>
            <a:ext cx="8991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07000"/>
              </a:lnSpc>
              <a:spcAft>
                <a:spcPts val="800"/>
              </a:spcAft>
            </a:pPr>
            <a:r>
              <a:rPr lang="en-US" dirty="0">
                <a:latin typeface="Times New Roman" pitchFamily="18" charset="0"/>
                <a:ea typeface="Calibri" pitchFamily="34" charset="0"/>
                <a:cs typeface="Times New Roman" pitchFamily="18" charset="0"/>
              </a:rPr>
              <a:t>a) </a:t>
            </a:r>
            <a:r>
              <a:rPr lang="en-US" dirty="0" err="1">
                <a:latin typeface="Times New Roman" pitchFamily="18" charset="0"/>
                <a:ea typeface="Calibri" pitchFamily="34" charset="0"/>
                <a:cs typeface="Times New Roman" pitchFamily="18" charset="0"/>
              </a:rPr>
              <a:t>Một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người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nếu</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đi</a:t>
            </a:r>
            <a:r>
              <a:rPr lang="en-US" dirty="0">
                <a:latin typeface="Times New Roman" pitchFamily="18" charset="0"/>
                <a:ea typeface="Calibri" pitchFamily="34" charset="0"/>
                <a:cs typeface="Times New Roman" pitchFamily="18" charset="0"/>
              </a:rPr>
              <a:t> taxi 18km </a:t>
            </a:r>
            <a:r>
              <a:rPr lang="en-US" dirty="0" err="1">
                <a:latin typeface="Times New Roman" pitchFamily="18" charset="0"/>
                <a:ea typeface="Calibri" pitchFamily="34" charset="0"/>
                <a:cs typeface="Times New Roman" pitchFamily="18" charset="0"/>
              </a:rPr>
              <a:t>thì</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hết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bao</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nhiêu</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tiền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biết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rằng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họ</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cần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xe</a:t>
            </a:r>
            <a:r>
              <a:rPr lang="en-US" dirty="0">
                <a:latin typeface="Times New Roman" pitchFamily="18" charset="0"/>
                <a:ea typeface="Calibri" pitchFamily="34" charset="0"/>
                <a:cs typeface="Times New Roman" pitchFamily="18" charset="0"/>
              </a:rPr>
              <a:t> 4 </a:t>
            </a:r>
            <a:r>
              <a:rPr lang="en-US" dirty="0" err="1">
                <a:latin typeface="Times New Roman" pitchFamily="18" charset="0"/>
                <a:ea typeface="Calibri" pitchFamily="34" charset="0"/>
                <a:cs typeface="Times New Roman" pitchFamily="18" charset="0"/>
              </a:rPr>
              <a:t>chỗ</a:t>
            </a:r>
            <a:r>
              <a:rPr lang="en-US" dirty="0">
                <a:latin typeface="Times New Roman" pitchFamily="18" charset="0"/>
                <a:ea typeface="Calibri" pitchFamily="34" charset="0"/>
                <a:cs typeface="Times New Roman" pitchFamily="18" charset="0"/>
              </a:rPr>
              <a:t>?</a:t>
            </a:r>
            <a:endParaRPr lang="en-US" dirty="0">
              <a:latin typeface="Calibri" pitchFamily="34" charset="0"/>
              <a:ea typeface="Calibri" pitchFamily="34" charset="0"/>
              <a:cs typeface="Times New Roman" pitchFamily="18" charset="0"/>
            </a:endParaRPr>
          </a:p>
        </p:txBody>
      </p:sp>
      <p:sp>
        <p:nvSpPr>
          <p:cNvPr id="5" name="TextBox 4"/>
          <p:cNvSpPr txBox="1">
            <a:spLocks noChangeArrowheads="1"/>
          </p:cNvSpPr>
          <p:nvPr/>
        </p:nvSpPr>
        <p:spPr bwMode="auto">
          <a:xfrm>
            <a:off x="142874" y="58250"/>
            <a:ext cx="7934325" cy="40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07000"/>
              </a:lnSpc>
              <a:spcAft>
                <a:spcPts val="800"/>
              </a:spcAft>
            </a:pPr>
            <a:r>
              <a:rPr lang="en-US" b="1" dirty="0" err="1">
                <a:solidFill>
                  <a:srgbClr val="FF0000"/>
                </a:solidFill>
                <a:latin typeface="Times New Roman" pitchFamily="18" charset="0"/>
                <a:ea typeface="Calibri" pitchFamily="34" charset="0"/>
                <a:cs typeface="Times New Roman" pitchFamily="18" charset="0"/>
              </a:rPr>
              <a:t>Bài</a:t>
            </a:r>
            <a:r>
              <a:rPr lang="en-US" b="1" dirty="0">
                <a:solidFill>
                  <a:srgbClr val="FF0000"/>
                </a:solidFill>
                <a:latin typeface="Times New Roman" pitchFamily="18" charset="0"/>
                <a:ea typeface="Calibri" pitchFamily="34" charset="0"/>
                <a:cs typeface="Times New Roman" pitchFamily="18" charset="0"/>
              </a:rPr>
              <a:t> 2.1</a:t>
            </a:r>
            <a:r>
              <a:rPr lang="en-US" dirty="0">
                <a:solidFill>
                  <a:srgbClr val="FF0000"/>
                </a:solidFill>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Biết</a:t>
            </a:r>
            <a:r>
              <a:rPr lang="en-US" b="1"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giá</a:t>
            </a:r>
            <a:r>
              <a:rPr lang="en-US" b="1"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xe</a:t>
            </a:r>
            <a:r>
              <a:rPr lang="en-US" b="1" dirty="0">
                <a:latin typeface="Times New Roman" pitchFamily="18" charset="0"/>
                <a:ea typeface="Calibri" pitchFamily="34" charset="0"/>
                <a:cs typeface="Times New Roman" pitchFamily="18" charset="0"/>
              </a:rPr>
              <a:t> taxi Long </a:t>
            </a:r>
            <a:r>
              <a:rPr lang="en-US" b="1" dirty="0" err="1">
                <a:latin typeface="Times New Roman" pitchFamily="18" charset="0"/>
                <a:ea typeface="Calibri" pitchFamily="34" charset="0"/>
                <a:cs typeface="Times New Roman" pitchFamily="18" charset="0"/>
              </a:rPr>
              <a:t>Biên</a:t>
            </a:r>
            <a:r>
              <a:rPr lang="en-US" b="1"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và</a:t>
            </a:r>
            <a:r>
              <a:rPr lang="en-US" b="1"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giá</a:t>
            </a:r>
            <a:r>
              <a:rPr lang="en-US" b="1" dirty="0">
                <a:latin typeface="Times New Roman" pitchFamily="18" charset="0"/>
                <a:ea typeface="Calibri" pitchFamily="34" charset="0"/>
                <a:cs typeface="Times New Roman" pitchFamily="18" charset="0"/>
              </a:rPr>
              <a:t> Grab car </a:t>
            </a:r>
            <a:r>
              <a:rPr lang="en-US" b="1" dirty="0" err="1">
                <a:latin typeface="Times New Roman" pitchFamily="18" charset="0"/>
                <a:ea typeface="Calibri" pitchFamily="34" charset="0"/>
                <a:cs typeface="Times New Roman" pitchFamily="18" charset="0"/>
              </a:rPr>
              <a:t>tại</a:t>
            </a:r>
            <a:r>
              <a:rPr lang="en-US" b="1"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Hà</a:t>
            </a:r>
            <a:r>
              <a:rPr lang="en-US" b="1"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Nội</a:t>
            </a:r>
            <a:r>
              <a:rPr lang="en-US" b="1"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như</a:t>
            </a:r>
            <a:r>
              <a:rPr lang="en-US" b="1"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sau</a:t>
            </a:r>
            <a:r>
              <a:rPr lang="en-US" b="1" dirty="0">
                <a:latin typeface="Times New Roman" pitchFamily="18" charset="0"/>
                <a:ea typeface="Calibri" pitchFamily="34" charset="0"/>
                <a:cs typeface="Times New Roman" pitchFamily="18" charset="0"/>
              </a:rPr>
              <a:t>:</a:t>
            </a:r>
            <a:endParaRPr lang="en-US" b="1" dirty="0">
              <a:latin typeface="Calibri" pitchFamily="34" charset="0"/>
              <a:ea typeface="Calibri" pitchFamily="34" charset="0"/>
              <a:cs typeface="Times New Roman" pitchFamily="18" charset="0"/>
            </a:endParaRPr>
          </a:p>
        </p:txBody>
      </p:sp>
      <p:sp>
        <p:nvSpPr>
          <p:cNvPr id="13" name="TextBox 12"/>
          <p:cNvSpPr txBox="1">
            <a:spLocks noChangeArrowheads="1"/>
          </p:cNvSpPr>
          <p:nvPr/>
        </p:nvSpPr>
        <p:spPr bwMode="auto">
          <a:xfrm>
            <a:off x="2428997" y="2995613"/>
            <a:ext cx="314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b="1" dirty="0" err="1">
                <a:solidFill>
                  <a:srgbClr val="0000CC"/>
                </a:solidFill>
                <a:latin typeface="Times New Roman" pitchFamily="18" charset="0"/>
                <a:cs typeface="Times New Roman" pitchFamily="18" charset="0"/>
              </a:rPr>
              <a:t>Hướng</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dẫn</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giải</a:t>
            </a:r>
            <a:r>
              <a:rPr lang="en-US" b="1" dirty="0">
                <a:solidFill>
                  <a:srgbClr val="0000CC"/>
                </a:solidFill>
                <a:latin typeface="Times New Roman" pitchFamily="18" charset="0"/>
                <a:cs typeface="Times New Roman" pitchFamily="18" charset="0"/>
              </a:rPr>
              <a:t> </a:t>
            </a:r>
          </a:p>
        </p:txBody>
      </p:sp>
      <p:sp>
        <p:nvSpPr>
          <p:cNvPr id="14" name="TextBox 13"/>
          <p:cNvSpPr txBox="1"/>
          <p:nvPr/>
        </p:nvSpPr>
        <p:spPr>
          <a:xfrm>
            <a:off x="428625" y="3230807"/>
            <a:ext cx="8658225" cy="1015663"/>
          </a:xfrm>
          <a:prstGeom prst="rect">
            <a:avLst/>
          </a:prstGeom>
          <a:noFill/>
        </p:spPr>
        <p:txBody>
          <a:bodyPr>
            <a:spAutoFit/>
          </a:bodyPr>
          <a:lstStyle/>
          <a:p>
            <a:pPr marL="342900" indent="-342900">
              <a:buFontTx/>
              <a:buAutoNum type="alphaLcPeriod"/>
              <a:defRPr/>
            </a:pP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taxi Long </a:t>
            </a:r>
            <a:r>
              <a:rPr lang="en-US" sz="2000" dirty="0" err="1">
                <a:latin typeface="Times New Roman" pitchFamily="18" charset="0"/>
                <a:cs typeface="Times New Roman" pitchFamily="18" charset="0"/>
              </a:rPr>
              <a:t>Biên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p>
          <a:p>
            <a:pPr>
              <a:defRPr/>
            </a:pPr>
            <a:r>
              <a:rPr lang="en-US" sz="2000" dirty="0">
                <a:latin typeface="Times New Roman" pitchFamily="18" charset="0"/>
                <a:cs typeface="Times New Roman" pitchFamily="18" charset="0"/>
              </a:rPr>
              <a:t>                        5000 + 10500.18 = 194 000 (VNĐ)</a:t>
            </a:r>
          </a:p>
          <a:p>
            <a:pPr>
              <a:defRPr/>
            </a:pPr>
            <a:r>
              <a:rPr lang="en-US" sz="2000" dirty="0">
                <a:latin typeface="Times New Roman" pitchFamily="18" charset="0"/>
                <a:cs typeface="Times New Roman" pitchFamily="18" charset="0"/>
              </a:rPr>
              <a:t> </a:t>
            </a:r>
          </a:p>
        </p:txBody>
      </p:sp>
      <p:sp>
        <p:nvSpPr>
          <p:cNvPr id="16" name="TextBox 15"/>
          <p:cNvSpPr txBox="1">
            <a:spLocks noChangeArrowheads="1"/>
          </p:cNvSpPr>
          <p:nvPr/>
        </p:nvSpPr>
        <p:spPr bwMode="auto">
          <a:xfrm>
            <a:off x="34932" y="1772816"/>
            <a:ext cx="8991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a:spcAft>
                <a:spcPts val="800"/>
              </a:spcAft>
            </a:pPr>
            <a:r>
              <a:rPr lang="en-US" dirty="0">
                <a:latin typeface="Times New Roman" pitchFamily="18" charset="0"/>
                <a:ea typeface="Calibri" pitchFamily="34" charset="0"/>
                <a:cs typeface="Times New Roman" pitchFamily="18" charset="0"/>
              </a:rPr>
              <a:t>c) </a:t>
            </a:r>
            <a:r>
              <a:rPr lang="en-US" dirty="0" err="1">
                <a:latin typeface="Times New Roman" pitchFamily="18" charset="0"/>
                <a:ea typeface="Calibri" pitchFamily="34" charset="0"/>
                <a:cs typeface="Times New Roman" pitchFamily="18" charset="0"/>
              </a:rPr>
              <a:t>Một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người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cần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từ</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nhà</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tới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trường</a:t>
            </a:r>
            <a:r>
              <a:rPr lang="en-US" dirty="0">
                <a:latin typeface="Calibri" pitchFamily="34"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Sau</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khi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tra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bản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đồ</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người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đó</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thấy</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rằng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quãng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đường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dài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khoảng</a:t>
            </a:r>
            <a:r>
              <a:rPr lang="en-US" dirty="0">
                <a:latin typeface="Times New Roman" pitchFamily="18" charset="0"/>
                <a:ea typeface="Calibri" pitchFamily="34" charset="0"/>
                <a:cs typeface="Times New Roman" pitchFamily="18" charset="0"/>
              </a:rPr>
              <a:t> 22km. Do </a:t>
            </a:r>
            <a:r>
              <a:rPr lang="en-US" dirty="0" err="1">
                <a:latin typeface="Times New Roman" pitchFamily="18" charset="0"/>
                <a:ea typeface="Calibri" pitchFamily="34" charset="0"/>
                <a:cs typeface="Times New Roman" pitchFamily="18" charset="0"/>
              </a:rPr>
              <a:t>hãng</a:t>
            </a:r>
            <a:r>
              <a:rPr lang="en-US" dirty="0">
                <a:latin typeface="Times New Roman" pitchFamily="18" charset="0"/>
                <a:ea typeface="Calibri" pitchFamily="34" charset="0"/>
                <a:cs typeface="Times New Roman" pitchFamily="18" charset="0"/>
              </a:rPr>
              <a:t> taxi Long </a:t>
            </a:r>
            <a:r>
              <a:rPr lang="en-US" dirty="0" err="1">
                <a:latin typeface="Times New Roman" pitchFamily="18" charset="0"/>
                <a:ea typeface="Calibri" pitchFamily="34" charset="0"/>
                <a:cs typeface="Times New Roman" pitchFamily="18" charset="0"/>
              </a:rPr>
              <a:t>Biên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đang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có</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chương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trình</a:t>
            </a:r>
            <a:r>
              <a:rPr lang="en-US" dirty="0">
                <a:latin typeface="Times New Roman" pitchFamily="18" charset="0"/>
                <a:ea typeface="Calibri" pitchFamily="34" charset="0"/>
                <a:cs typeface="Times New Roman" pitchFamily="18" charset="0"/>
              </a:rPr>
              <a:t> tri </a:t>
            </a:r>
            <a:r>
              <a:rPr lang="en-US" dirty="0" err="1">
                <a:latin typeface="Times New Roman" pitchFamily="18" charset="0"/>
                <a:ea typeface="Calibri" pitchFamily="34" charset="0"/>
                <a:cs typeface="Times New Roman" pitchFamily="18" charset="0"/>
              </a:rPr>
              <a:t>ân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khách</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hàng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mừng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sinh</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nhật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hãng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nên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khách</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hàng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trên</a:t>
            </a:r>
            <a:r>
              <a:rPr lang="en-US" dirty="0">
                <a:latin typeface="Times New Roman" pitchFamily="18" charset="0"/>
                <a:ea typeface="Calibri" pitchFamily="34" charset="0"/>
                <a:cs typeface="Times New Roman" pitchFamily="18" charset="0"/>
              </a:rPr>
              <a:t> 20km </a:t>
            </a:r>
            <a:r>
              <a:rPr lang="en-US" dirty="0" err="1">
                <a:latin typeface="Times New Roman" pitchFamily="18" charset="0"/>
                <a:ea typeface="Calibri" pitchFamily="34" charset="0"/>
                <a:cs typeface="Times New Roman" pitchFamily="18" charset="0"/>
              </a:rPr>
              <a:t>được</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giảm</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giá</a:t>
            </a:r>
            <a:r>
              <a:rPr lang="en-US" dirty="0">
                <a:latin typeface="Times New Roman" pitchFamily="18" charset="0"/>
                <a:ea typeface="Calibri" pitchFamily="34" charset="0"/>
                <a:cs typeface="Times New Roman" pitchFamily="18" charset="0"/>
              </a:rPr>
              <a:t> 20% </a:t>
            </a:r>
            <a:r>
              <a:rPr lang="en-US" dirty="0" err="1">
                <a:latin typeface="Times New Roman" pitchFamily="18" charset="0"/>
                <a:ea typeface="Calibri" pitchFamily="34" charset="0"/>
                <a:cs typeface="Times New Roman" pitchFamily="18" charset="0"/>
              </a:rPr>
              <a:t>trên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tổng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hóa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đơn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Hỏi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người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đó</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xe</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nào</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tiết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kiệm</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hơn</a:t>
            </a:r>
            <a:r>
              <a:rPr lang="en-US" dirty="0">
                <a:latin typeface="Times New Roman" pitchFamily="18" charset="0"/>
                <a:ea typeface="Calibri" pitchFamily="34" charset="0"/>
                <a:cs typeface="Times New Roman" pitchFamily="18" charset="0"/>
              </a:rPr>
              <a:t>?  </a:t>
            </a:r>
            <a:endParaRPr lang="en-US" dirty="0">
              <a:latin typeface="Calibri" pitchFamily="34" charset="0"/>
              <a:ea typeface="Calibri" pitchFamily="34" charset="0"/>
              <a:cs typeface="Times New Roman" pitchFamily="18" charset="0"/>
            </a:endParaRPr>
          </a:p>
        </p:txBody>
      </p:sp>
      <p:sp>
        <p:nvSpPr>
          <p:cNvPr id="19" name="TextBox 18"/>
          <p:cNvSpPr txBox="1">
            <a:spLocks noChangeArrowheads="1"/>
          </p:cNvSpPr>
          <p:nvPr/>
        </p:nvSpPr>
        <p:spPr bwMode="auto">
          <a:xfrm>
            <a:off x="428625" y="5105400"/>
            <a:ext cx="86582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dirty="0">
                <a:latin typeface="Times New Roman" pitchFamily="18" charset="0"/>
                <a:cs typeface="Times New Roman" pitchFamily="18" charset="0"/>
              </a:rPr>
              <a:t>c.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taxi Long </a:t>
            </a:r>
            <a:r>
              <a:rPr lang="en-US" dirty="0" err="1">
                <a:latin typeface="Times New Roman" pitchFamily="18" charset="0"/>
                <a:cs typeface="Times New Roman" pitchFamily="18" charset="0"/>
              </a:rPr>
              <a:t>Biên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( 5000 + 10500.20 + 8500.2) .80% = 185 000 (VNĐ)</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Grab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                           25000.2 + 20. 8500 = 220 000 (VNĐ)</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taxi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kiệm</a:t>
            </a:r>
            <a:r>
              <a:rPr lang="en-US" dirty="0">
                <a:latin typeface="Times New Roman" pitchFamily="18" charset="0"/>
                <a:cs typeface="Times New Roman" pitchFamily="18" charset="0"/>
              </a:rPr>
              <a:t> chi </a:t>
            </a:r>
            <a:r>
              <a:rPr lang="en-US" dirty="0" err="1">
                <a:latin typeface="Times New Roman" pitchFamily="18" charset="0"/>
                <a:cs typeface="Times New Roman" pitchFamily="18" charset="0"/>
              </a:rPr>
              <a:t>phí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r>
              <a:rPr lang="en-US" dirty="0">
                <a:latin typeface="Times New Roman" pitchFamily="18" charset="0"/>
                <a:cs typeface="Times New Roman" pitchFamily="18" charset="0"/>
              </a:rPr>
              <a:t>.</a:t>
            </a:r>
          </a:p>
        </p:txBody>
      </p:sp>
      <p:sp>
        <p:nvSpPr>
          <p:cNvPr id="10" name="TextBox 9"/>
          <p:cNvSpPr txBox="1">
            <a:spLocks noChangeArrowheads="1"/>
          </p:cNvSpPr>
          <p:nvPr/>
        </p:nvSpPr>
        <p:spPr bwMode="auto">
          <a:xfrm>
            <a:off x="6441" y="1417435"/>
            <a:ext cx="78501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07000"/>
              </a:lnSpc>
              <a:spcAft>
                <a:spcPts val="800"/>
              </a:spcAft>
            </a:pPr>
            <a:r>
              <a:rPr lang="en-US" dirty="0">
                <a:latin typeface="Times New Roman" pitchFamily="18" charset="0"/>
                <a:ea typeface="Calibri" pitchFamily="34" charset="0"/>
                <a:cs typeface="Times New Roman" pitchFamily="18" charset="0"/>
              </a:rPr>
              <a:t>b)</a:t>
            </a:r>
            <a:r>
              <a:rPr lang="en-US" dirty="0" err="1">
                <a:latin typeface="Times New Roman" pitchFamily="18" charset="0"/>
                <a:ea typeface="Calibri" pitchFamily="34" charset="0"/>
                <a:cs typeface="Times New Roman" pitchFamily="18" charset="0"/>
              </a:rPr>
              <a:t>Nếu</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người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đó</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bắt</a:t>
            </a:r>
            <a:r>
              <a:rPr lang="en-US" dirty="0">
                <a:latin typeface="Times New Roman" pitchFamily="18" charset="0"/>
                <a:ea typeface="Calibri" pitchFamily="34" charset="0"/>
                <a:cs typeface="Times New Roman" pitchFamily="18" charset="0"/>
              </a:rPr>
              <a:t> Grab </a:t>
            </a:r>
            <a:r>
              <a:rPr lang="en-US" dirty="0" err="1">
                <a:latin typeface="Times New Roman" pitchFamily="18" charset="0"/>
                <a:ea typeface="Calibri" pitchFamily="34" charset="0"/>
                <a:cs typeface="Times New Roman" pitchFamily="18" charset="0"/>
              </a:rPr>
              <a:t>xe</a:t>
            </a:r>
            <a:r>
              <a:rPr lang="en-US" dirty="0">
                <a:latin typeface="Times New Roman" pitchFamily="18" charset="0"/>
                <a:ea typeface="Calibri" pitchFamily="34" charset="0"/>
                <a:cs typeface="Times New Roman" pitchFamily="18" charset="0"/>
              </a:rPr>
              <a:t> 4 </a:t>
            </a:r>
            <a:r>
              <a:rPr lang="en-US" dirty="0" err="1">
                <a:latin typeface="Times New Roman" pitchFamily="18" charset="0"/>
                <a:ea typeface="Calibri" pitchFamily="34" charset="0"/>
                <a:cs typeface="Times New Roman" pitchFamily="18" charset="0"/>
              </a:rPr>
              <a:t>chỗ</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thì</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tiết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kiệm</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được</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bao</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nhiêu</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tiền</a:t>
            </a:r>
            <a:r>
              <a:rPr lang="en-US" dirty="0">
                <a:latin typeface="Times New Roman" pitchFamily="18" charset="0"/>
                <a:ea typeface="Calibri" pitchFamily="34" charset="0"/>
                <a:cs typeface="Times New Roman" pitchFamily="18" charset="0"/>
              </a:rPr>
              <a:t>?</a:t>
            </a:r>
            <a:endParaRPr lang="en-US" dirty="0">
              <a:latin typeface="Calibri" pitchFamily="34" charset="0"/>
              <a:ea typeface="Calibri" pitchFamily="34" charset="0"/>
              <a:cs typeface="Times New Roman" pitchFamily="18" charset="0"/>
            </a:endParaRPr>
          </a:p>
        </p:txBody>
      </p:sp>
      <p:sp>
        <p:nvSpPr>
          <p:cNvPr id="12" name="TextBox 11"/>
          <p:cNvSpPr txBox="1">
            <a:spLocks noChangeArrowheads="1"/>
          </p:cNvSpPr>
          <p:nvPr/>
        </p:nvSpPr>
        <p:spPr bwMode="auto">
          <a:xfrm>
            <a:off x="428625" y="3887788"/>
            <a:ext cx="7743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dirty="0">
                <a:latin typeface="Times New Roman" pitchFamily="18" charset="0"/>
                <a:cs typeface="Times New Roman" pitchFamily="18" charset="0"/>
              </a:rPr>
              <a:t>b.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Grab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                         25000.2 + 16. 8500 = 186 000 (VNĐ)</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Grab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194000 – 186000 = 8 000 (VNĐ)</a:t>
            </a:r>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1" y="395533"/>
            <a:ext cx="7060928" cy="115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485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14" grpId="0"/>
      <p:bldP spid="16" grpId="0"/>
      <p:bldP spid="19"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00025" y="196850"/>
            <a:ext cx="88804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a:lnSpc>
                <a:spcPct val="107000"/>
              </a:lnSpc>
              <a:spcAft>
                <a:spcPts val="800"/>
              </a:spcAft>
            </a:pPr>
            <a:r>
              <a:rPr lang="en-US" dirty="0">
                <a:latin typeface="Times New Roman" pitchFamily="18" charset="0"/>
                <a:ea typeface="Calibri" pitchFamily="34" charset="0"/>
                <a:cs typeface="Times New Roman" pitchFamily="18" charset="0"/>
              </a:rPr>
              <a:t>d) Grab car </a:t>
            </a:r>
            <a:r>
              <a:rPr lang="en-US" dirty="0" err="1">
                <a:latin typeface="Times New Roman" pitchFamily="18" charset="0"/>
                <a:ea typeface="Calibri" pitchFamily="34" charset="0"/>
                <a:cs typeface="Times New Roman" pitchFamily="18" charset="0"/>
              </a:rPr>
              <a:t>có</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dịch</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vụ</a:t>
            </a:r>
            <a:r>
              <a:rPr lang="en-US" dirty="0">
                <a:latin typeface="Times New Roman" pitchFamily="18" charset="0"/>
                <a:ea typeface="Calibri" pitchFamily="34" charset="0"/>
                <a:cs typeface="Times New Roman" pitchFamily="18" charset="0"/>
              </a:rPr>
              <a:t> Grab Share (</a:t>
            </a:r>
            <a:r>
              <a:rPr lang="en-US" dirty="0" err="1">
                <a:latin typeface="Times New Roman" pitchFamily="18" charset="0"/>
                <a:ea typeface="Calibri" pitchFamily="34" charset="0"/>
                <a:cs typeface="Times New Roman" pitchFamily="18" charset="0"/>
              </a:rPr>
              <a:t>đi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chung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xe</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Với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quãng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đường</a:t>
            </a:r>
            <a:r>
              <a:rPr lang="en-US" dirty="0">
                <a:latin typeface="Times New Roman" pitchFamily="18" charset="0"/>
                <a:ea typeface="Calibri" pitchFamily="34" charset="0"/>
                <a:cs typeface="Times New Roman" pitchFamily="18" charset="0"/>
              </a:rPr>
              <a:t> 25km, </a:t>
            </a:r>
            <a:r>
              <a:rPr lang="en-US" dirty="0" err="1">
                <a:latin typeface="Times New Roman" pitchFamily="18" charset="0"/>
                <a:ea typeface="Calibri" pitchFamily="34" charset="0"/>
                <a:cs typeface="Times New Roman" pitchFamily="18" charset="0"/>
              </a:rPr>
              <a:t>khách</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hàng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sẽ</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tiết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kiệm</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khoảng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bao</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nhiêu</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tiền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nếu</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chọn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dịch</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vụ</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này</a:t>
            </a:r>
            <a:r>
              <a:rPr lang="en-US" dirty="0">
                <a:latin typeface="Times New Roman" pitchFamily="18" charset="0"/>
                <a:ea typeface="Calibri" pitchFamily="34" charset="0"/>
                <a:cs typeface="Times New Roman" pitchFamily="18" charset="0"/>
              </a:rPr>
              <a:t> so </a:t>
            </a:r>
            <a:r>
              <a:rPr lang="en-US" dirty="0" err="1">
                <a:latin typeface="Times New Roman" pitchFamily="18" charset="0"/>
                <a:ea typeface="Calibri" pitchFamily="34" charset="0"/>
                <a:cs typeface="Times New Roman" pitchFamily="18" charset="0"/>
              </a:rPr>
              <a:t>với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đi</a:t>
            </a:r>
            <a:r>
              <a:rPr lang="en-US" dirty="0">
                <a:latin typeface="Times New Roman" pitchFamily="18" charset="0"/>
                <a:ea typeface="Calibri" pitchFamily="34" charset="0"/>
                <a:cs typeface="Times New Roman" pitchFamily="18" charset="0"/>
              </a:rPr>
              <a:t> taxi. </a:t>
            </a:r>
            <a:r>
              <a:rPr lang="en-US" dirty="0" err="1">
                <a:latin typeface="Times New Roman" pitchFamily="18" charset="0"/>
                <a:ea typeface="Calibri" pitchFamily="34" charset="0"/>
                <a:cs typeface="Times New Roman" pitchFamily="18" charset="0"/>
              </a:rPr>
              <a:t>Biết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rằng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xe</a:t>
            </a:r>
            <a:r>
              <a:rPr lang="en-US" dirty="0">
                <a:latin typeface="Times New Roman" pitchFamily="18" charset="0"/>
                <a:ea typeface="Calibri" pitchFamily="34" charset="0"/>
                <a:cs typeface="Times New Roman" pitchFamily="18" charset="0"/>
              </a:rPr>
              <a:t> Grab share </a:t>
            </a:r>
            <a:r>
              <a:rPr lang="en-US" dirty="0" err="1">
                <a:latin typeface="Times New Roman" pitchFamily="18" charset="0"/>
                <a:ea typeface="Calibri" pitchFamily="34" charset="0"/>
                <a:cs typeface="Times New Roman" pitchFamily="18" charset="0"/>
              </a:rPr>
              <a:t>tiết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kiệm</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được</a:t>
            </a:r>
            <a:r>
              <a:rPr lang="en-US" dirty="0">
                <a:latin typeface="Times New Roman" pitchFamily="18" charset="0"/>
                <a:ea typeface="Calibri" pitchFamily="34" charset="0"/>
                <a:cs typeface="Times New Roman" pitchFamily="18" charset="0"/>
              </a:rPr>
              <a:t> 30% so </a:t>
            </a:r>
            <a:r>
              <a:rPr lang="en-US" dirty="0" err="1">
                <a:latin typeface="Times New Roman" pitchFamily="18" charset="0"/>
                <a:ea typeface="Calibri" pitchFamily="34" charset="0"/>
                <a:cs typeface="Times New Roman" pitchFamily="18" charset="0"/>
              </a:rPr>
              <a:t>với</a:t>
            </a:r>
            <a:r>
              <a:rPr lang="en-US" dirty="0">
                <a:latin typeface="Times New Roman" pitchFamily="18" charset="0"/>
                <a:ea typeface="Calibri" pitchFamily="34" charset="0"/>
                <a:cs typeface="Times New Roman" pitchFamily="18" charset="0"/>
              </a:rPr>
              <a:t> Grab car </a:t>
            </a:r>
            <a:r>
              <a:rPr lang="en-US" dirty="0" err="1">
                <a:latin typeface="Times New Roman" pitchFamily="18" charset="0"/>
                <a:ea typeface="Calibri" pitchFamily="34" charset="0"/>
                <a:cs typeface="Times New Roman" pitchFamily="18" charset="0"/>
              </a:rPr>
              <a:t>thông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thường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khách</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hàng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vẫn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chọn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xe</a:t>
            </a:r>
            <a:r>
              <a:rPr lang="en-US" dirty="0">
                <a:latin typeface="Times New Roman" pitchFamily="18" charset="0"/>
                <a:ea typeface="Calibri" pitchFamily="34" charset="0"/>
                <a:cs typeface="Times New Roman" pitchFamily="18" charset="0"/>
              </a:rPr>
              <a:t> 4 </a:t>
            </a:r>
            <a:r>
              <a:rPr lang="en-US" dirty="0" err="1">
                <a:latin typeface="Times New Roman" pitchFamily="18" charset="0"/>
                <a:ea typeface="Calibri" pitchFamily="34" charset="0"/>
                <a:cs typeface="Times New Roman" pitchFamily="18" charset="0"/>
              </a:rPr>
              <a:t>chỗ</a:t>
            </a:r>
            <a:r>
              <a:rPr lang="en-US" dirty="0">
                <a:latin typeface="Times New Roman" pitchFamily="18" charset="0"/>
                <a:ea typeface="Calibri" pitchFamily="34" charset="0"/>
                <a:cs typeface="Times New Roman" pitchFamily="18" charset="0"/>
              </a:rPr>
              <a:t>).</a:t>
            </a:r>
            <a:endParaRPr lang="en-US" dirty="0">
              <a:latin typeface="Calibri" pitchFamily="34" charset="0"/>
              <a:ea typeface="Calibri" pitchFamily="34"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573213"/>
            <a:ext cx="445770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3088" y="1547813"/>
            <a:ext cx="445770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00025" y="4281488"/>
            <a:ext cx="8943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b="1">
                <a:solidFill>
                  <a:srgbClr val="0000CC"/>
                </a:solidFill>
                <a:latin typeface="Times New Roman" pitchFamily="18" charset="0"/>
                <a:cs typeface="Times New Roman" pitchFamily="18" charset="0"/>
              </a:rPr>
              <a:t>  Hướng dẫn giải </a:t>
            </a:r>
          </a:p>
        </p:txBody>
      </p:sp>
      <p:sp>
        <p:nvSpPr>
          <p:cNvPr id="7" name="TextBox 6"/>
          <p:cNvSpPr txBox="1">
            <a:spLocks noChangeArrowheads="1"/>
          </p:cNvSpPr>
          <p:nvPr/>
        </p:nvSpPr>
        <p:spPr bwMode="auto">
          <a:xfrm>
            <a:off x="280988" y="4713288"/>
            <a:ext cx="87804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taxi Long </a:t>
            </a:r>
            <a:r>
              <a:rPr lang="en-US" dirty="0" err="1">
                <a:latin typeface="Times New Roman" pitchFamily="18" charset="0"/>
                <a:cs typeface="Times New Roman" pitchFamily="18" charset="0"/>
              </a:rPr>
              <a:t>Biên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25km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p>
          <a:p>
            <a:pPr algn="ctr"/>
            <a:r>
              <a:rPr lang="en-US" dirty="0">
                <a:latin typeface="Times New Roman" pitchFamily="18" charset="0"/>
                <a:cs typeface="Times New Roman" pitchFamily="18" charset="0"/>
              </a:rPr>
              <a:t>5000 + 10500.20 + 8500.5 = 257 000 (VNĐ)</a:t>
            </a:r>
          </a:p>
          <a:p>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Grab share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p>
          <a:p>
            <a:pPr algn="ctr"/>
            <a:r>
              <a:rPr lang="en-US" dirty="0">
                <a:latin typeface="Times New Roman" pitchFamily="18" charset="0"/>
                <a:cs typeface="Times New Roman" pitchFamily="18" charset="0"/>
              </a:rPr>
              <a:t>( 25000.2 + 23.8500) .70% = 171 850 (VNĐ)</a:t>
            </a:r>
          </a:p>
          <a:p>
            <a:r>
              <a:rPr lang="en-US" dirty="0" err="1">
                <a:latin typeface="Times New Roman" pitchFamily="18" charset="0"/>
                <a:cs typeface="Times New Roman" pitchFamily="18" charset="0"/>
              </a:rPr>
              <a:t>Vậy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Grab share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p>
          <a:p>
            <a:pPr algn="ctr"/>
            <a:r>
              <a:rPr lang="en-US" dirty="0">
                <a:latin typeface="Times New Roman" pitchFamily="18" charset="0"/>
                <a:cs typeface="Times New Roman" pitchFamily="18" charset="0"/>
              </a:rPr>
              <a:t>257000 – 171850 = 85 150 (VNĐ)</a:t>
            </a:r>
          </a:p>
        </p:txBody>
      </p:sp>
    </p:spTree>
    <p:extLst>
      <p:ext uri="{BB962C8B-B14F-4D97-AF65-F5344CB8AC3E}">
        <p14:creationId xmlns:p14="http://schemas.microsoft.com/office/powerpoint/2010/main" val="2215244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249238" y="182563"/>
            <a:ext cx="6913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a:lnSpc>
                <a:spcPct val="106000"/>
              </a:lnSpc>
              <a:spcAft>
                <a:spcPts val="800"/>
              </a:spcAft>
              <a:buClr>
                <a:srgbClr val="C00000"/>
              </a:buClr>
            </a:pPr>
            <a:r>
              <a:rPr lang="en-US" b="1" dirty="0" err="1">
                <a:solidFill>
                  <a:srgbClr val="FF0000"/>
                </a:solidFill>
                <a:latin typeface="Times New Roman" pitchFamily="18" charset="0"/>
                <a:ea typeface="Calibri" pitchFamily="34" charset="0"/>
                <a:cs typeface="Times New Roman" pitchFamily="18" charset="0"/>
              </a:rPr>
              <a:t>Bài</a:t>
            </a:r>
            <a:r>
              <a:rPr lang="en-US" b="1" dirty="0">
                <a:solidFill>
                  <a:srgbClr val="FF0000"/>
                </a:solidFill>
                <a:latin typeface="Times New Roman" pitchFamily="18" charset="0"/>
                <a:ea typeface="Calibri" pitchFamily="34" charset="0"/>
                <a:cs typeface="Times New Roman" pitchFamily="18" charset="0"/>
              </a:rPr>
              <a:t> 2.2 </a:t>
            </a:r>
            <a:r>
              <a:rPr lang="vi-VN" b="1" dirty="0">
                <a:latin typeface="Times New Roman" pitchFamily="18" charset="0"/>
                <a:ea typeface="Calibri" pitchFamily="34" charset="0"/>
                <a:cs typeface="Times New Roman" pitchFamily="18" charset="0"/>
              </a:rPr>
              <a:t>Bảng giá niêm yết của hãng Taxi Mai Lin</a:t>
            </a:r>
            <a:r>
              <a:rPr lang="en-US" b="1" dirty="0">
                <a:latin typeface="Times New Roman" pitchFamily="18" charset="0"/>
                <a:ea typeface="Calibri" pitchFamily="34" charset="0"/>
                <a:cs typeface="Times New Roman" pitchFamily="18" charset="0"/>
              </a:rPr>
              <a:t>h</a:t>
            </a:r>
            <a:r>
              <a:rPr lang="vi-VN" b="1" dirty="0">
                <a:latin typeface="Times New Roman" pitchFamily="18" charset="0"/>
                <a:ea typeface="Calibri" pitchFamily="34" charset="0"/>
                <a:cs typeface="Times New Roman" pitchFamily="18" charset="0"/>
              </a:rPr>
              <a:t> như sau:</a:t>
            </a:r>
            <a:endParaRPr lang="en-US" b="1" dirty="0">
              <a:latin typeface="Times New Roman" pitchFamily="18" charset="0"/>
              <a:ea typeface="Calibri" pitchFamily="34" charset="0"/>
              <a:cs typeface="Times New Roman" pitchFamily="18" charset="0"/>
            </a:endParaRPr>
          </a:p>
        </p:txBody>
      </p:sp>
      <p:sp>
        <p:nvSpPr>
          <p:cNvPr id="10" name="TextBox 9"/>
          <p:cNvSpPr txBox="1"/>
          <p:nvPr/>
        </p:nvSpPr>
        <p:spPr>
          <a:xfrm>
            <a:off x="381000" y="4198938"/>
            <a:ext cx="8534400" cy="2246312"/>
          </a:xfrm>
          <a:prstGeom prst="rect">
            <a:avLst/>
          </a:prstGeom>
          <a:noFill/>
        </p:spPr>
        <p:txBody>
          <a:bodyPr>
            <a:spAutoFit/>
          </a:bodyPr>
          <a:lstStyle/>
          <a:p>
            <a:pPr marL="342900" indent="-342900" algn="just">
              <a:buFontTx/>
              <a:buAutoNum type="alphaLcPeriod"/>
              <a:defRPr/>
            </a:pPr>
            <a:r>
              <a:rPr lang="en-US" sz="2000" dirty="0" err="1">
                <a:latin typeface="Times New Roman" pitchFamily="18" charset="0"/>
                <a:cs typeface="Times New Roman" pitchFamily="18" charset="0"/>
              </a:rPr>
              <a:t>Giảm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10%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a:t>
            </a:r>
          </a:p>
          <a:p>
            <a:pPr marL="342900" indent="-342900" algn="just">
              <a:buFontTx/>
              <a:buAutoNum type="alphaLcPeriod"/>
              <a:defRPr/>
            </a:pP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chuyến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20%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đặt</a:t>
            </a:r>
            <a:r>
              <a:rPr lang="en-US" sz="2000" dirty="0">
                <a:latin typeface="Times New Roman" pitchFamily="18" charset="0"/>
                <a:cs typeface="Times New Roman" pitchFamily="18" charset="0"/>
              </a:rPr>
              <a:t> taxi Mai </a:t>
            </a:r>
            <a:r>
              <a:rPr lang="en-US" sz="2000" dirty="0" err="1">
                <a:latin typeface="Times New Roman" pitchFamily="18" charset="0"/>
                <a:cs typeface="Times New Roman" pitchFamily="18" charset="0"/>
              </a:rPr>
              <a:t>Linh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Ba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dài</a:t>
            </a:r>
            <a:r>
              <a:rPr lang="en-US" sz="2000" dirty="0">
                <a:latin typeface="Times New Roman" pitchFamily="18" charset="0"/>
                <a:cs typeface="Times New Roman" pitchFamily="18" charset="0"/>
              </a:rPr>
              <a:t> 60km.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taxi Mai </a:t>
            </a:r>
            <a:r>
              <a:rPr lang="en-US" sz="2000" dirty="0" err="1">
                <a:latin typeface="Times New Roman" pitchFamily="18" charset="0"/>
                <a:cs typeface="Times New Roman" pitchFamily="18" charset="0"/>
              </a:rPr>
              <a:t>Linh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a:t>
            </a:r>
          </a:p>
          <a:p>
            <a:pPr algn="just">
              <a:defRPr/>
            </a:pPr>
            <a:endParaRPr lang="en-US" sz="2000" dirty="0">
              <a:latin typeface="Times New Roman" pitchFamily="18" charset="0"/>
              <a:cs typeface="Times New Roman" pitchFamily="18" charset="0"/>
            </a:endParaRPr>
          </a:p>
        </p:txBody>
      </p:sp>
      <p:sp>
        <p:nvSpPr>
          <p:cNvPr id="20485" name="TextBox 10"/>
          <p:cNvSpPr txBox="1">
            <a:spLocks noChangeArrowheads="1"/>
          </p:cNvSpPr>
          <p:nvPr/>
        </p:nvSpPr>
        <p:spPr bwMode="auto">
          <a:xfrm>
            <a:off x="381000" y="3529013"/>
            <a:ext cx="8188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ty</a:t>
            </a:r>
            <a:r>
              <a:rPr lang="en-US" dirty="0">
                <a:latin typeface="Times New Roman" pitchFamily="18" charset="0"/>
                <a:cs typeface="Times New Roman" pitchFamily="18" charset="0"/>
              </a:rPr>
              <a:t>. Taxi Mai </a:t>
            </a:r>
            <a:r>
              <a:rPr lang="en-US" dirty="0" err="1">
                <a:latin typeface="Times New Roman" pitchFamily="18" charset="0"/>
                <a:cs typeface="Times New Roman" pitchFamily="18" charset="0"/>
              </a:rPr>
              <a:t>Linh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ESTaxi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di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p>
        </p:txBody>
      </p:sp>
      <p:pic>
        <p:nvPicPr>
          <p:cNvPr id="2" name="Picture 1">
            <a:extLst>
              <a:ext uri="{FF2B5EF4-FFF2-40B4-BE49-F238E27FC236}">
                <a16:creationId xmlns="" xmlns:a16="http://schemas.microsoft.com/office/drawing/2014/main" id="{EDD13EA4-1910-421A-A39E-D083F92B5381}"/>
              </a:ext>
            </a:extLst>
          </p:cNvPr>
          <p:cNvPicPr>
            <a:picLocks noChangeAspect="1"/>
          </p:cNvPicPr>
          <p:nvPr/>
        </p:nvPicPr>
        <p:blipFill>
          <a:blip r:embed="rId2"/>
          <a:stretch>
            <a:fillRect/>
          </a:stretch>
        </p:blipFill>
        <p:spPr>
          <a:xfrm>
            <a:off x="1287484" y="989934"/>
            <a:ext cx="5809270" cy="2223042"/>
          </a:xfrm>
          <a:prstGeom prst="rect">
            <a:avLst/>
          </a:prstGeom>
        </p:spPr>
      </p:pic>
    </p:spTree>
    <p:extLst>
      <p:ext uri="{BB962C8B-B14F-4D97-AF65-F5344CB8AC3E}">
        <p14:creationId xmlns:p14="http://schemas.microsoft.com/office/powerpoint/2010/main" val="53868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1000"/>
                                        <p:tgtEl>
                                          <p:spTgt spid="20485"/>
                                        </p:tgtEl>
                                      </p:cBhvr>
                                    </p:animEffect>
                                    <p:anim calcmode="lin" valueType="num">
                                      <p:cBhvr>
                                        <p:cTn id="8" dur="1000" fill="hold"/>
                                        <p:tgtEl>
                                          <p:spTgt spid="20485"/>
                                        </p:tgtEl>
                                        <p:attrNameLst>
                                          <p:attrName>ppt_x</p:attrName>
                                        </p:attrNameLst>
                                      </p:cBhvr>
                                      <p:tavLst>
                                        <p:tav tm="0">
                                          <p:val>
                                            <p:strVal val="#ppt_x"/>
                                          </p:val>
                                        </p:tav>
                                        <p:tav tm="100000">
                                          <p:val>
                                            <p:strVal val="#ppt_x"/>
                                          </p:val>
                                        </p:tav>
                                      </p:tavLst>
                                    </p:anim>
                                    <p:anim calcmode="lin" valueType="num">
                                      <p:cBhvr>
                                        <p:cTn id="9"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F5D7E35-F050-4B99-B060-CA4C3084B328}"/>
              </a:ext>
            </a:extLst>
          </p:cNvPr>
          <p:cNvSpPr txBox="1"/>
          <p:nvPr/>
        </p:nvSpPr>
        <p:spPr>
          <a:xfrm>
            <a:off x="2811544" y="1112658"/>
            <a:ext cx="2696560" cy="400110"/>
          </a:xfrm>
          <a:prstGeom prst="rect">
            <a:avLst/>
          </a:prstGeom>
          <a:noFill/>
        </p:spPr>
        <p:txBody>
          <a:bodyPr wrap="square" rtlCol="0">
            <a:spAutoFit/>
          </a:bodyPr>
          <a:lstStyle/>
          <a:p>
            <a:pPr algn="ctr"/>
            <a:r>
              <a:rPr lang="en-US" sz="2000" b="1">
                <a:solidFill>
                  <a:srgbClr val="0000FF"/>
                </a:solidFill>
                <a:latin typeface="Times New Roman" panose="02020603050405020304" pitchFamily="18" charset="0"/>
                <a:cs typeface="Times New Roman" panose="02020603050405020304" pitchFamily="18" charset="0"/>
              </a:rPr>
              <a:t>Hướng dẫn giải</a:t>
            </a:r>
          </a:p>
        </p:txBody>
      </p:sp>
      <p:sp>
        <p:nvSpPr>
          <p:cNvPr id="4" name="TextBox 3">
            <a:extLst>
              <a:ext uri="{FF2B5EF4-FFF2-40B4-BE49-F238E27FC236}">
                <a16:creationId xmlns="" xmlns:a16="http://schemas.microsoft.com/office/drawing/2014/main" id="{6B8C1AB1-98AC-4286-BDC9-5A5147CCBED1}"/>
              </a:ext>
            </a:extLst>
          </p:cNvPr>
          <p:cNvSpPr txBox="1"/>
          <p:nvPr/>
        </p:nvSpPr>
        <p:spPr>
          <a:xfrm>
            <a:off x="107504" y="1620821"/>
            <a:ext cx="8913948" cy="2862322"/>
          </a:xfrm>
          <a:prstGeom prst="rect">
            <a:avLst/>
          </a:prstGeom>
          <a:noFill/>
        </p:spPr>
        <p:txBody>
          <a:bodyPr wrap="square" rtlCol="0">
            <a:spAutoFit/>
          </a:bodyPr>
          <a:lstStyle/>
          <a:p>
            <a:pPr algn="l"/>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(11 000.0,8 + 29,2.15 300 + 30.12 100). 90%.2 =  1 473 408 (VNĐ)</a:t>
            </a:r>
          </a:p>
          <a:p>
            <a:pPr algn="l"/>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(11 000.0,8 +29,2.15 300 + 30.12 100) +</a:t>
            </a:r>
          </a:p>
          <a:p>
            <a:pPr algn="l"/>
            <a:r>
              <a:rPr lang="en-US" sz="2000" dirty="0">
                <a:latin typeface="Times New Roman" panose="02020603050405020304" pitchFamily="18" charset="0"/>
                <a:cs typeface="Times New Roman" panose="02020603050405020304" pitchFamily="18" charset="0"/>
              </a:rPr>
              <a:t>        (11 000.0,8 +29,2.15 300 + 30.12 100).80% </a:t>
            </a:r>
          </a:p>
          <a:p>
            <a:pPr algn="l"/>
            <a:r>
              <a:rPr lang="en-US" sz="2000" dirty="0">
                <a:latin typeface="Times New Roman" panose="02020603050405020304" pitchFamily="18" charset="0"/>
                <a:cs typeface="Times New Roman" panose="02020603050405020304" pitchFamily="18" charset="0"/>
              </a:rPr>
              <a:t>     = 1 473 408( VNĐ)</a:t>
            </a:r>
          </a:p>
          <a:p>
            <a:pPr algn="l"/>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mãi</a:t>
            </a:r>
            <a:r>
              <a:rPr lang="en-US" sz="2000" dirty="0">
                <a:latin typeface="Times New Roman" panose="02020603050405020304" pitchFamily="18" charset="0"/>
                <a:cs typeface="Times New Roman" panose="02020603050405020304" pitchFamily="18" charset="0"/>
              </a:rPr>
              <a:t> 1 hay 2 </a:t>
            </a:r>
            <a:r>
              <a:rPr lang="en-US" sz="2000" dirty="0" err="1">
                <a:latin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p>
          <a:p>
            <a:pPr algn="l"/>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4040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arn(inVertic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wipe(down)">
                                      <p:cBhvr>
                                        <p:cTn id="40" dur="500"/>
                                        <p:tgtEl>
                                          <p:spTgt spid="4">
                                            <p:txEl>
                                              <p:pRg st="6" end="6"/>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wipe(down)">
                                      <p:cBhvr>
                                        <p:cTn id="4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1BA9447-30C8-4EF2-BF31-4A68BBB50D7D}"/>
              </a:ext>
            </a:extLst>
          </p:cNvPr>
          <p:cNvSpPr txBox="1"/>
          <p:nvPr/>
        </p:nvSpPr>
        <p:spPr>
          <a:xfrm>
            <a:off x="424207" y="89681"/>
            <a:ext cx="8448773" cy="400110"/>
          </a:xfrm>
          <a:prstGeom prst="rect">
            <a:avLst/>
          </a:prstGeom>
          <a:noFill/>
        </p:spPr>
        <p:txBody>
          <a:bodyPr wrap="square" rtlCol="0">
            <a:spAutoFit/>
          </a:bodyPr>
          <a:lstStyle/>
          <a:p>
            <a:pPr algn="l"/>
            <a:r>
              <a:rPr lang="en-US" sz="2000" b="1">
                <a:solidFill>
                  <a:srgbClr val="FF0000"/>
                </a:solidFill>
                <a:latin typeface="Times New Roman" panose="02020603050405020304" pitchFamily="18" charset="0"/>
                <a:cs typeface="Times New Roman" panose="02020603050405020304" pitchFamily="18" charset="0"/>
              </a:rPr>
              <a:t>Bài 2.3</a:t>
            </a:r>
            <a:r>
              <a:rPr lang="en-US" sz="2000" b="1">
                <a:latin typeface="Times New Roman" panose="02020603050405020304" pitchFamily="18" charset="0"/>
                <a:cs typeface="Times New Roman" panose="02020603050405020304" pitchFamily="18" charset="0"/>
              </a:rPr>
              <a:t>: Bảng giá niêm yết của taxi MaiLinh cho dòng ViOS 4 chỗ như sau:</a:t>
            </a:r>
          </a:p>
        </p:txBody>
      </p:sp>
      <p:pic>
        <p:nvPicPr>
          <p:cNvPr id="3" name="Picture 2">
            <a:extLst>
              <a:ext uri="{FF2B5EF4-FFF2-40B4-BE49-F238E27FC236}">
                <a16:creationId xmlns="" xmlns:a16="http://schemas.microsoft.com/office/drawing/2014/main" id="{7EF57D4D-CE40-4208-9AC4-18D8F612083D}"/>
              </a:ext>
            </a:extLst>
          </p:cNvPr>
          <p:cNvPicPr>
            <a:picLocks noChangeAspect="1"/>
          </p:cNvPicPr>
          <p:nvPr/>
        </p:nvPicPr>
        <p:blipFill>
          <a:blip r:embed="rId2"/>
          <a:stretch>
            <a:fillRect/>
          </a:stretch>
        </p:blipFill>
        <p:spPr>
          <a:xfrm>
            <a:off x="899592" y="591557"/>
            <a:ext cx="6624736" cy="3053984"/>
          </a:xfrm>
          <a:prstGeom prst="rect">
            <a:avLst/>
          </a:prstGeom>
        </p:spPr>
      </p:pic>
      <p:sp>
        <p:nvSpPr>
          <p:cNvPr id="4" name="TextBox 3">
            <a:extLst>
              <a:ext uri="{FF2B5EF4-FFF2-40B4-BE49-F238E27FC236}">
                <a16:creationId xmlns="" xmlns:a16="http://schemas.microsoft.com/office/drawing/2014/main" id="{1B99C02B-9000-433C-A93F-00DBA570C62C}"/>
              </a:ext>
            </a:extLst>
          </p:cNvPr>
          <p:cNvSpPr txBox="1"/>
          <p:nvPr/>
        </p:nvSpPr>
        <p:spPr>
          <a:xfrm>
            <a:off x="329908" y="3888155"/>
            <a:ext cx="8448773" cy="1015663"/>
          </a:xfrm>
          <a:prstGeom prst="rect">
            <a:avLst/>
          </a:prstGeom>
          <a:noFill/>
        </p:spPr>
        <p:txBody>
          <a:bodyPr wrap="square" rtlCol="0">
            <a:spAutoFit/>
          </a:bodyPr>
          <a:lstStyle/>
          <a:p>
            <a:pPr algn="l"/>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58,7km.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taxi </a:t>
            </a:r>
            <a:r>
              <a:rPr lang="en-US" sz="2000" dirty="0" err="1">
                <a:latin typeface="Times New Roman" panose="02020603050405020304" pitchFamily="18" charset="0"/>
                <a:cs typeface="Times New Roman" panose="02020603050405020304" pitchFamily="18" charset="0"/>
              </a:rPr>
              <a:t>MaiLinh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a:t>
            </a:r>
          </a:p>
        </p:txBody>
      </p:sp>
      <p:grpSp>
        <p:nvGrpSpPr>
          <p:cNvPr id="9" name="Group 8">
            <a:extLst>
              <a:ext uri="{FF2B5EF4-FFF2-40B4-BE49-F238E27FC236}">
                <a16:creationId xmlns="" xmlns:a16="http://schemas.microsoft.com/office/drawing/2014/main" id="{0815D181-1A45-42D1-9C85-C7A663ACDF8A}"/>
              </a:ext>
            </a:extLst>
          </p:cNvPr>
          <p:cNvGrpSpPr/>
          <p:nvPr/>
        </p:nvGrpSpPr>
        <p:grpSpPr>
          <a:xfrm>
            <a:off x="0" y="4620643"/>
            <a:ext cx="9144000" cy="2312234"/>
            <a:chOff x="-79342" y="5054535"/>
            <a:chExt cx="11054974" cy="3082978"/>
          </a:xfrm>
        </p:grpSpPr>
        <p:sp>
          <p:nvSpPr>
            <p:cNvPr id="6" name="TextBox 5">
              <a:extLst>
                <a:ext uri="{FF2B5EF4-FFF2-40B4-BE49-F238E27FC236}">
                  <a16:creationId xmlns="" xmlns:a16="http://schemas.microsoft.com/office/drawing/2014/main" id="{4976F474-72DD-4710-9B01-E3C7F01F9364}"/>
                </a:ext>
              </a:extLst>
            </p:cNvPr>
            <p:cNvSpPr txBox="1"/>
            <p:nvPr/>
          </p:nvSpPr>
          <p:spPr>
            <a:xfrm>
              <a:off x="4359895" y="5054535"/>
              <a:ext cx="2726704" cy="533480"/>
            </a:xfrm>
            <a:prstGeom prst="rect">
              <a:avLst/>
            </a:prstGeom>
            <a:noFill/>
          </p:spPr>
          <p:txBody>
            <a:bodyPr wrap="square" rtlCol="0">
              <a:spAutoFit/>
            </a:bodyPr>
            <a:lstStyle/>
            <a:p>
              <a:pPr algn="ctr"/>
              <a:r>
                <a:rPr lang="en-US" sz="2000" b="1">
                  <a:solidFill>
                    <a:srgbClr val="0000FF"/>
                  </a:solidFill>
                  <a:latin typeface="Times New Roman" panose="02020603050405020304" pitchFamily="18" charset="0"/>
                  <a:cs typeface="Times New Roman" panose="02020603050405020304" pitchFamily="18" charset="0"/>
                </a:rPr>
                <a:t>Hướng dẫn giải</a:t>
              </a:r>
            </a:p>
          </p:txBody>
        </p:sp>
        <p:sp>
          <p:nvSpPr>
            <p:cNvPr id="8" name="TextBox 7">
              <a:extLst>
                <a:ext uri="{FF2B5EF4-FFF2-40B4-BE49-F238E27FC236}">
                  <a16:creationId xmlns="" xmlns:a16="http://schemas.microsoft.com/office/drawing/2014/main" id="{67059888-B1E7-4EDA-8F2F-13307D772788}"/>
                </a:ext>
              </a:extLst>
            </p:cNvPr>
            <p:cNvSpPr txBox="1"/>
            <p:nvPr/>
          </p:nvSpPr>
          <p:spPr>
            <a:xfrm>
              <a:off x="-79342" y="5552191"/>
              <a:ext cx="11054974" cy="2585322"/>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(0,8.11000 + 29,2.15300 +28,7.12100) +(0,8.11000 +29,2.15300 +28,7.12100).40% </a:t>
              </a:r>
            </a:p>
            <a:p>
              <a:pPr algn="l"/>
              <a:r>
                <a:rPr lang="en-US" sz="2000" dirty="0">
                  <a:latin typeface="Times New Roman" panose="02020603050405020304" pitchFamily="18" charset="0"/>
                  <a:cs typeface="Times New Roman" panose="02020603050405020304" pitchFamily="18" charset="0"/>
                </a:rPr>
                <a:t>= 1 </a:t>
              </a:r>
              <a:r>
                <a:rPr lang="en-US" sz="2000">
                  <a:latin typeface="Times New Roman" panose="02020603050405020304" pitchFamily="18" charset="0"/>
                  <a:cs typeface="Times New Roman" panose="02020603050405020304" pitchFamily="18" charset="0"/>
                </a:rPr>
                <a:t>123 962(VNĐ)  </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p>
            <a:p>
              <a:pPr algn="l"/>
              <a:r>
                <a:rPr lang="en-US" sz="2000" dirty="0">
                  <a:latin typeface="Times New Roman" panose="02020603050405020304" pitchFamily="18" charset="0"/>
                  <a:cs typeface="Times New Roman" panose="02020603050405020304" pitchFamily="18" charset="0"/>
                </a:rPr>
                <a:t> </a:t>
              </a:r>
            </a:p>
            <a:p>
              <a:pPr algn="l"/>
              <a:r>
                <a:rPr lang="en-US" sz="20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88995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86200"/>
            <a:ext cx="556895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64928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914775"/>
            <a:ext cx="4427537"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75" y="1074738"/>
            <a:ext cx="550227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514600"/>
            <a:ext cx="29194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194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ipe(right)">
                                      <p:cBhvr>
                                        <p:cTn id="17" dur="500"/>
                                        <p:tgtEl>
                                          <p:spTgt spid="215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07504" y="225425"/>
            <a:ext cx="929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2.4</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hãng</a:t>
            </a:r>
            <a:r>
              <a:rPr lang="en-US" b="1" dirty="0">
                <a:latin typeface="Times New Roman" pitchFamily="18" charset="0"/>
                <a:cs typeface="Times New Roman" pitchFamily="18" charset="0"/>
              </a:rPr>
              <a:t> taxi </a:t>
            </a:r>
            <a:r>
              <a:rPr lang="en-US" b="1" dirty="0" err="1">
                <a:latin typeface="Times New Roman" pitchFamily="18" charset="0"/>
                <a:cs typeface="Times New Roman" pitchFamily="18" charset="0"/>
              </a:rPr>
              <a:t>Airco</a:t>
            </a:r>
            <a:r>
              <a:rPr lang="en-US" b="1" dirty="0">
                <a:latin typeface="Times New Roman" pitchFamily="18" charset="0"/>
                <a:cs typeface="Times New Roman" pitchFamily="18" charset="0"/>
              </a:rPr>
              <a:t> 7 </a:t>
            </a:r>
            <a:r>
              <a:rPr lang="en-US" b="1" dirty="0" err="1">
                <a:latin typeface="Times New Roman" pitchFamily="18" charset="0"/>
                <a:cs typeface="Times New Roman" pitchFamily="18" charset="0"/>
              </a:rPr>
              <a:t>chỗ</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bởi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p:txBody>
      </p:sp>
      <p:pic>
        <p:nvPicPr>
          <p:cNvPr id="225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5613" y="762000"/>
            <a:ext cx="57118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323528" y="3490673"/>
            <a:ext cx="838177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a:r>
              <a:rPr lang="en-US" dirty="0" err="1">
                <a:latin typeface="Times New Roman" pitchFamily="18" charset="0"/>
                <a:cs typeface="Times New Roman" pitchFamily="18" charset="0"/>
              </a:rPr>
              <a:t>Hãng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hóa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300 000 (VNĐ)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mãi</a:t>
            </a:r>
            <a:r>
              <a:rPr lang="en-US" dirty="0">
                <a:latin typeface="Times New Roman" pitchFamily="18" charset="0"/>
                <a:cs typeface="Times New Roman" pitchFamily="18" charset="0"/>
              </a:rPr>
              <a:t> 5%, </a:t>
            </a:r>
            <a:r>
              <a:rPr lang="en-US" dirty="0" err="1">
                <a:latin typeface="Times New Roman" pitchFamily="18" charset="0"/>
                <a:cs typeface="Times New Roman" pitchFamily="18" charset="0"/>
              </a:rPr>
              <a:t>hóa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500 000 (VNĐ)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mãi</a:t>
            </a:r>
            <a:r>
              <a:rPr lang="en-US" dirty="0">
                <a:latin typeface="Times New Roman" pitchFamily="18" charset="0"/>
                <a:cs typeface="Times New Roman" pitchFamily="18" charset="0"/>
              </a:rPr>
              <a:t> 10%.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chiếc</a:t>
            </a:r>
            <a:r>
              <a:rPr lang="en-US" dirty="0">
                <a:latin typeface="Times New Roman" pitchFamily="18" charset="0"/>
                <a:cs typeface="Times New Roman" pitchFamily="18" charset="0"/>
              </a:rPr>
              <a:t> taxi 7 </a:t>
            </a:r>
            <a:r>
              <a:rPr lang="en-US" dirty="0" err="1">
                <a:latin typeface="Times New Roman" pitchFamily="18" charset="0"/>
                <a:cs typeface="Times New Roman" pitchFamily="18" charset="0"/>
              </a:rPr>
              <a:t>chỗ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Arico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dài</a:t>
            </a:r>
            <a:r>
              <a:rPr lang="en-US" dirty="0">
                <a:latin typeface="Times New Roman" pitchFamily="18" charset="0"/>
                <a:cs typeface="Times New Roman" pitchFamily="18" charset="0"/>
              </a:rPr>
              <a:t> 28km.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taxi </a:t>
            </a:r>
            <a:r>
              <a:rPr lang="en-US" dirty="0" err="1">
                <a:latin typeface="Times New Roman" pitchFamily="18" charset="0"/>
                <a:cs typeface="Times New Roman" pitchFamily="18" charset="0"/>
              </a:rPr>
              <a:t>Arico</a:t>
            </a:r>
            <a:r>
              <a:rPr lang="en-US" dirty="0">
                <a:latin typeface="Times New Roman" pitchFamily="18" charset="0"/>
                <a:cs typeface="Times New Roman" pitchFamily="18" charset="0"/>
              </a:rPr>
              <a:t>?</a:t>
            </a:r>
          </a:p>
        </p:txBody>
      </p:sp>
      <p:sp>
        <p:nvSpPr>
          <p:cNvPr id="2" name="TextBox 1">
            <a:extLst>
              <a:ext uri="{FF2B5EF4-FFF2-40B4-BE49-F238E27FC236}">
                <a16:creationId xmlns="" xmlns:a16="http://schemas.microsoft.com/office/drawing/2014/main" id="{70FF8E4D-15A0-4EBC-91A9-54FF5DBD33B3}"/>
              </a:ext>
            </a:extLst>
          </p:cNvPr>
          <p:cNvSpPr txBox="1"/>
          <p:nvPr/>
        </p:nvSpPr>
        <p:spPr>
          <a:xfrm>
            <a:off x="1835696" y="5253512"/>
            <a:ext cx="3638746" cy="400110"/>
          </a:xfrm>
          <a:prstGeom prst="rect">
            <a:avLst/>
          </a:prstGeom>
          <a:noFill/>
        </p:spPr>
        <p:txBody>
          <a:bodyPr wrap="square" rtlCol="0">
            <a:spAutoFit/>
          </a:bodyPr>
          <a:lstStyle/>
          <a:p>
            <a:pPr algn="ctr"/>
            <a:r>
              <a:rPr lang="en-US" sz="2000" b="1">
                <a:solidFill>
                  <a:srgbClr val="0000FF"/>
                </a:solidFill>
                <a:latin typeface="Times New Roman" panose="02020603050405020304" pitchFamily="18" charset="0"/>
                <a:cs typeface="Times New Roman" panose="02020603050405020304" pitchFamily="18" charset="0"/>
              </a:rPr>
              <a:t>Hướng dẫn giải</a:t>
            </a:r>
          </a:p>
        </p:txBody>
      </p:sp>
      <p:sp>
        <p:nvSpPr>
          <p:cNvPr id="3" name="TextBox 2">
            <a:extLst>
              <a:ext uri="{FF2B5EF4-FFF2-40B4-BE49-F238E27FC236}">
                <a16:creationId xmlns="" xmlns:a16="http://schemas.microsoft.com/office/drawing/2014/main" id="{9F1860A4-0A51-4C56-8CAE-35E33B7BF0D4}"/>
              </a:ext>
            </a:extLst>
          </p:cNvPr>
          <p:cNvSpPr txBox="1"/>
          <p:nvPr/>
        </p:nvSpPr>
        <p:spPr>
          <a:xfrm>
            <a:off x="788975" y="5581550"/>
            <a:ext cx="8381774" cy="646331"/>
          </a:xfrm>
          <a:prstGeom prst="rect">
            <a:avLst/>
          </a:prstGeom>
          <a:noFill/>
        </p:spPr>
        <p:txBody>
          <a:bodyPr wrap="square" rtlCol="0">
            <a:spAutoFit/>
          </a:bodyPr>
          <a:lstStyle/>
          <a:p>
            <a:pPr algn="l"/>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a:t>
            </a:r>
          </a:p>
          <a:p>
            <a:pPr algn="l"/>
            <a:endParaRPr lang="en-US" sz="1600" dirty="0"/>
          </a:p>
        </p:txBody>
      </p:sp>
      <p:grpSp>
        <p:nvGrpSpPr>
          <p:cNvPr id="8" name="Group 7">
            <a:extLst>
              <a:ext uri="{FF2B5EF4-FFF2-40B4-BE49-F238E27FC236}">
                <a16:creationId xmlns="" xmlns:a16="http://schemas.microsoft.com/office/drawing/2014/main" id="{1C932D45-E4F5-4B6B-9830-12B11D7E5CAF}"/>
              </a:ext>
            </a:extLst>
          </p:cNvPr>
          <p:cNvGrpSpPr/>
          <p:nvPr/>
        </p:nvGrpSpPr>
        <p:grpSpPr>
          <a:xfrm>
            <a:off x="720725" y="6187796"/>
            <a:ext cx="6924886" cy="400110"/>
            <a:chOff x="720725" y="6187796"/>
            <a:chExt cx="6924886" cy="400110"/>
          </a:xfrm>
        </p:grpSpPr>
        <p:graphicFrame>
          <p:nvGraphicFramePr>
            <p:cNvPr id="4" name="Object 3">
              <a:extLst>
                <a:ext uri="{FF2B5EF4-FFF2-40B4-BE49-F238E27FC236}">
                  <a16:creationId xmlns="" xmlns:a16="http://schemas.microsoft.com/office/drawing/2014/main" id="{251875E7-FE83-4FB2-8182-BBC585E0E18C}"/>
                </a:ext>
              </a:extLst>
            </p:cNvPr>
            <p:cNvGraphicFramePr>
              <a:graphicFrameLocks noChangeAspect="1"/>
            </p:cNvGraphicFramePr>
            <p:nvPr>
              <p:extLst>
                <p:ext uri="{D42A27DB-BD31-4B8C-83A1-F6EECF244321}">
                  <p14:modId xmlns:p14="http://schemas.microsoft.com/office/powerpoint/2010/main" val="428252533"/>
                </p:ext>
              </p:extLst>
            </p:nvPr>
          </p:nvGraphicFramePr>
          <p:xfrm>
            <a:off x="720725" y="6227763"/>
            <a:ext cx="5540375" cy="342900"/>
          </p:xfrm>
          <a:graphic>
            <a:graphicData uri="http://schemas.openxmlformats.org/presentationml/2006/ole">
              <mc:AlternateContent xmlns:mc="http://schemas.openxmlformats.org/markup-compatibility/2006">
                <mc:Choice xmlns:v="urn:schemas-microsoft-com:vml" Requires="v">
                  <p:oleObj spid="_x0000_s21562" name="Equation" r:id="rId4" imgW="3276360" imgH="203040" progId="Equation.DSMT4">
                    <p:embed/>
                  </p:oleObj>
                </mc:Choice>
                <mc:Fallback>
                  <p:oleObj name="Equation" r:id="rId4" imgW="3276360" imgH="203040" progId="Equation.DSMT4">
                    <p:embed/>
                    <p:pic>
                      <p:nvPicPr>
                        <p:cNvPr id="8" name="Object 7">
                          <a:extLst>
                            <a:ext uri="{FF2B5EF4-FFF2-40B4-BE49-F238E27FC236}">
                              <a16:creationId xmlns="" xmlns:a16="http://schemas.microsoft.com/office/drawing/2014/main" id="{15FFA84B-9B23-4254-97C5-74B19907B84A}"/>
                            </a:ext>
                          </a:extLst>
                        </p:cNvPr>
                        <p:cNvPicPr/>
                        <p:nvPr/>
                      </p:nvPicPr>
                      <p:blipFill>
                        <a:blip r:embed="rId5"/>
                        <a:stretch>
                          <a:fillRect/>
                        </a:stretch>
                      </p:blipFill>
                      <p:spPr>
                        <a:xfrm>
                          <a:off x="720725" y="6227763"/>
                          <a:ext cx="5540375" cy="342900"/>
                        </a:xfrm>
                        <a:prstGeom prst="rect">
                          <a:avLst/>
                        </a:prstGeom>
                      </p:spPr>
                    </p:pic>
                  </p:oleObj>
                </mc:Fallback>
              </mc:AlternateContent>
            </a:graphicData>
          </a:graphic>
        </p:graphicFrame>
        <p:sp>
          <p:nvSpPr>
            <p:cNvPr id="6" name="TextBox 5">
              <a:extLst>
                <a:ext uri="{FF2B5EF4-FFF2-40B4-BE49-F238E27FC236}">
                  <a16:creationId xmlns="" xmlns:a16="http://schemas.microsoft.com/office/drawing/2014/main" id="{40A7A5A8-4E81-41C2-B79D-9BA0C0661AC2}"/>
                </a:ext>
              </a:extLst>
            </p:cNvPr>
            <p:cNvSpPr txBox="1"/>
            <p:nvPr/>
          </p:nvSpPr>
          <p:spPr>
            <a:xfrm>
              <a:off x="6156176" y="6187796"/>
              <a:ext cx="1489435" cy="400110"/>
            </a:xfrm>
            <a:prstGeom prst="rect">
              <a:avLst/>
            </a:prstGeom>
            <a:noFill/>
          </p:spPr>
          <p:txBody>
            <a:bodyPr wrap="square" rtlCol="0">
              <a:spAutoFit/>
            </a:bodyPr>
            <a:lstStyle/>
            <a:p>
              <a:pPr algn="l"/>
              <a:r>
                <a:rPr lang="en-US" sz="2000">
                  <a:latin typeface="Times New Roman" pitchFamily="18" charset="0"/>
                  <a:cs typeface="Times New Roman" pitchFamily="18" charset="0"/>
                </a:rPr>
                <a:t>( VNĐ)</a:t>
              </a:r>
              <a:endParaRPr lang="en-US" sz="20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560279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ipe(down)">
                                      <p:cBhvr>
                                        <p:cTn id="7" dur="500"/>
                                        <p:tgtEl>
                                          <p:spTgt spid="22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1000"/>
                                        <p:tgtEl>
                                          <p:spTgt spid="22532"/>
                                        </p:tgtEl>
                                      </p:cBhvr>
                                    </p:animEffect>
                                    <p:anim calcmode="lin" valueType="num">
                                      <p:cBhvr>
                                        <p:cTn id="13" dur="1000" fill="hold"/>
                                        <p:tgtEl>
                                          <p:spTgt spid="22532"/>
                                        </p:tgtEl>
                                        <p:attrNameLst>
                                          <p:attrName>ppt_x</p:attrName>
                                        </p:attrNameLst>
                                      </p:cBhvr>
                                      <p:tavLst>
                                        <p:tav tm="0">
                                          <p:val>
                                            <p:strVal val="#ppt_x"/>
                                          </p:val>
                                        </p:tav>
                                        <p:tav tm="100000">
                                          <p:val>
                                            <p:strVal val="#ppt_x"/>
                                          </p:val>
                                        </p:tav>
                                      </p:tavLst>
                                    </p:anim>
                                    <p:anim calcmode="lin" valueType="num">
                                      <p:cBhvr>
                                        <p:cTn id="14"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8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8588"/>
            <a:ext cx="84582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9"/>
          <p:cNvSpPr>
            <a:spLocks noChangeArrowheads="1"/>
          </p:cNvSpPr>
          <p:nvPr/>
        </p:nvSpPr>
        <p:spPr bwMode="auto">
          <a:xfrm>
            <a:off x="1143000" y="27114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latin typeface="Times New Roman" pitchFamily="18" charset="0"/>
              <a:cs typeface="Times New Roman" pitchFamily="18" charset="0"/>
            </a:endParaRPr>
          </a:p>
        </p:txBody>
      </p:sp>
      <p:sp>
        <p:nvSpPr>
          <p:cNvPr id="15364" name="Rectangle 95"/>
          <p:cNvSpPr>
            <a:spLocks noChangeArrowheads="1"/>
          </p:cNvSpPr>
          <p:nvPr/>
        </p:nvSpPr>
        <p:spPr bwMode="auto">
          <a:xfrm>
            <a:off x="1143000" y="3762375"/>
            <a:ext cx="1841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latin typeface="Times New Roman" pitchFamily="18" charset="0"/>
              <a:cs typeface="Times New Roman" pitchFamily="18" charset="0"/>
            </a:endParaRPr>
          </a:p>
        </p:txBody>
      </p:sp>
      <p:sp>
        <p:nvSpPr>
          <p:cNvPr id="15365" name="Rectangle 165"/>
          <p:cNvSpPr>
            <a:spLocks noChangeArrowheads="1"/>
          </p:cNvSpPr>
          <p:nvPr/>
        </p:nvSpPr>
        <p:spPr bwMode="auto">
          <a:xfrm>
            <a:off x="1143000" y="27114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latin typeface="Times New Roman" pitchFamily="18" charset="0"/>
              <a:cs typeface="Times New Roman" pitchFamily="18" charset="0"/>
            </a:endParaRPr>
          </a:p>
        </p:txBody>
      </p:sp>
      <p:sp>
        <p:nvSpPr>
          <p:cNvPr id="15366" name="Text Box 277"/>
          <p:cNvSpPr txBox="1">
            <a:spLocks noChangeArrowheads="1"/>
          </p:cNvSpPr>
          <p:nvPr/>
        </p:nvSpPr>
        <p:spPr bwMode="auto">
          <a:xfrm>
            <a:off x="3086100" y="3886200"/>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endParaRPr lang="en-US" altLang="en-US" sz="2800">
              <a:solidFill>
                <a:srgbClr val="00B050"/>
              </a:solidFill>
              <a:latin typeface="Times New Roman" pitchFamily="18" charset="0"/>
              <a:cs typeface="Times New Roman" pitchFamily="18" charset="0"/>
            </a:endParaRPr>
          </a:p>
        </p:txBody>
      </p:sp>
      <p:sp>
        <p:nvSpPr>
          <p:cNvPr id="15367" name="TextBox 1"/>
          <p:cNvSpPr txBox="1">
            <a:spLocks noChangeArrowheads="1"/>
          </p:cNvSpPr>
          <p:nvPr/>
        </p:nvSpPr>
        <p:spPr bwMode="auto">
          <a:xfrm>
            <a:off x="539553" y="2515582"/>
            <a:ext cx="77048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sz="4800">
                <a:solidFill>
                  <a:srgbClr val="FF0000"/>
                </a:solidFill>
                <a:latin typeface="Times New Roman" pitchFamily="18" charset="0"/>
                <a:cs typeface="Times New Roman" pitchFamily="18" charset="0"/>
              </a:rPr>
              <a:t> </a:t>
            </a:r>
            <a:r>
              <a:rPr lang="pt-BR" sz="3600" b="1">
                <a:solidFill>
                  <a:srgbClr val="0000CC"/>
                </a:solidFill>
                <a:latin typeface="Times New Roman" pitchFamily="18" charset="0"/>
                <a:cs typeface="Times New Roman" pitchFamily="18" charset="0"/>
              </a:rPr>
              <a:t>MỘT SỐ BÀI TẬP THAM KHẢO</a:t>
            </a:r>
            <a:endParaRPr lang="vi-VN" sz="3600">
              <a:solidFill>
                <a:srgbClr val="0000CC"/>
              </a:solidFill>
              <a:latin typeface="Times New Roman" pitchFamily="18" charset="0"/>
              <a:cs typeface="Times New Roman" pitchFamily="18" charset="0"/>
            </a:endParaRPr>
          </a:p>
          <a:p>
            <a:endParaRPr lang="en-US" sz="4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28084522"/>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673" y="597932"/>
            <a:ext cx="3549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6.1: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gửi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200 </a:t>
            </a:r>
            <a:r>
              <a:rPr lang="en-US" dirty="0" err="1">
                <a:latin typeface="Times New Roman" pitchFamily="18" charset="0"/>
                <a:cs typeface="Times New Roman" pitchFamily="18" charset="0"/>
              </a:rPr>
              <a:t>triệu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suất</a:t>
            </a:r>
            <a:r>
              <a:rPr lang="en-US" dirty="0">
                <a:latin typeface="Times New Roman" pitchFamily="18" charset="0"/>
                <a:cs typeface="Times New Roman" pitchFamily="18" charset="0"/>
              </a:rPr>
              <a:t> 7,6%/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981200"/>
            <a:ext cx="377190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4135438" y="0"/>
            <a:ext cx="50085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6.2</a:t>
            </a:r>
            <a:r>
              <a:rPr lang="en-US" dirty="0">
                <a:solidFill>
                  <a:srgbClr val="FF0000"/>
                </a:solidFill>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25000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20%.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thêm</a:t>
            </a:r>
            <a:r>
              <a:rPr lang="en-US" dirty="0">
                <a:latin typeface="Times New Roman" pitchFamily="18" charset="0"/>
                <a:cs typeface="Times New Roman" pitchFamily="18" charset="0"/>
              </a:rPr>
              <a:t> 10%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30%.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nhiêu</a:t>
            </a:r>
            <a:r>
              <a:rPr lang="en-US" dirty="0">
                <a:latin typeface="Times New Roman" pitchFamily="18" charset="0"/>
                <a:cs typeface="Times New Roman" pitchFamily="18" charset="0"/>
              </a:rPr>
              <a:t> so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2?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2133600"/>
            <a:ext cx="4425950"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a:extLst>
              <a:ext uri="{FF2B5EF4-FFF2-40B4-BE49-F238E27FC236}">
                <a16:creationId xmlns="" xmlns:a16="http://schemas.microsoft.com/office/drawing/2014/main" id="{2054F731-68A8-4789-B358-6EE9673D8806}"/>
              </a:ext>
            </a:extLst>
          </p:cNvPr>
          <p:cNvSpPr>
            <a:spLocks noChangeArrowheads="1"/>
          </p:cNvSpPr>
          <p:nvPr/>
        </p:nvSpPr>
        <p:spPr bwMode="auto">
          <a:xfrm>
            <a:off x="304800" y="228600"/>
            <a:ext cx="2971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b="1">
                <a:solidFill>
                  <a:srgbClr val="0000CC"/>
                </a:solidFill>
                <a:latin typeface="Times New Roman" pitchFamily="18" charset="0"/>
                <a:cs typeface="Times New Roman" pitchFamily="18" charset="0"/>
              </a:rPr>
              <a:t>BÀI TẬP THAM KHẢO</a:t>
            </a:r>
            <a:endParaRPr lang="vi-VN">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6651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C0839D4-5D5B-40EF-BB6F-BB2F979D8C97}"/>
              </a:ext>
            </a:extLst>
          </p:cNvPr>
          <p:cNvSpPr txBox="1"/>
          <p:nvPr/>
        </p:nvSpPr>
        <p:spPr>
          <a:xfrm>
            <a:off x="247453" y="379303"/>
            <a:ext cx="5174653" cy="6555641"/>
          </a:xfrm>
          <a:prstGeom prst="rect">
            <a:avLst/>
          </a:prstGeom>
          <a:noFill/>
        </p:spPr>
        <p:txBody>
          <a:bodyPr wrap="square" rtlCol="0">
            <a:spAutoFit/>
          </a:bodyPr>
          <a:lstStyle/>
          <a:p>
            <a:pPr algn="l"/>
            <a:r>
              <a:rPr lang="en-US" sz="2000" b="1" dirty="0" err="1">
                <a:solidFill>
                  <a:srgbClr val="FF0000"/>
                </a:solidFill>
                <a:latin typeface="Times New Roman" panose="02020603050405020304" pitchFamily="18" charset="0"/>
                <a:cs typeface="Times New Roman" panose="02020603050405020304" pitchFamily="18" charset="0"/>
              </a:rPr>
              <a:t>Bài</a:t>
            </a:r>
            <a:r>
              <a:rPr lang="en-US" sz="2000" b="1" dirty="0">
                <a:solidFill>
                  <a:srgbClr val="FF0000"/>
                </a:solidFill>
                <a:latin typeface="Times New Roman" panose="02020603050405020304" pitchFamily="18" charset="0"/>
                <a:cs typeface="Times New Roman" panose="02020603050405020304" pitchFamily="18" charset="0"/>
              </a:rPr>
              <a:t> 6.3</a:t>
            </a:r>
          </a:p>
          <a:p>
            <a:pPr algn="just"/>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N</a:t>
            </a:r>
            <a:r>
              <a:rPr lang="en-US" sz="2000" dirty="0" smtClean="0">
                <a:latin typeface="Times New Roman" panose="02020603050405020304" pitchFamily="18" charset="0"/>
                <a:cs typeface="Times New Roman" panose="02020603050405020304" pitchFamily="18" charset="0"/>
              </a:rPr>
              <a:t>am </a:t>
            </a:r>
            <a:r>
              <a:rPr lang="en-US" sz="2000" dirty="0" err="1">
                <a:latin typeface="Times New Roman" panose="02020603050405020304" pitchFamily="18" charset="0"/>
                <a:cs typeface="Times New Roman" panose="02020603050405020304" pitchFamily="18" charset="0"/>
              </a:rPr>
              <a:t>gồm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331 212km</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song </a:t>
            </a:r>
            <a:r>
              <a:rPr lang="en-US" sz="2000" dirty="0" err="1">
                <a:latin typeface="Times New Roman" panose="02020603050405020304" pitchFamily="18" charset="0"/>
                <a:cs typeface="Times New Roman" panose="02020603050405020304" pitchFamily="18" charset="0"/>
              </a:rPr>
              <a:t>Cửu</a:t>
            </a:r>
            <a:r>
              <a:rPr lang="en-US" sz="2000" dirty="0">
                <a:latin typeface="Times New Roman" panose="02020603050405020304" pitchFamily="18" charset="0"/>
                <a:cs typeface="Times New Roman" panose="02020603050405020304" pitchFamily="18" charset="0"/>
              </a:rPr>
              <a:t> Long ( </a:t>
            </a:r>
            <a:r>
              <a:rPr lang="en-US" sz="2000" dirty="0" err="1">
                <a:latin typeface="Times New Roman" panose="02020603050405020304" pitchFamily="18" charset="0"/>
                <a:cs typeface="Times New Roman" panose="02020603050405020304" pitchFamily="18" charset="0"/>
              </a:rPr>
              <a:t>Tây</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sông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Cửu</a:t>
            </a:r>
            <a:r>
              <a:rPr lang="en-US" sz="2000" dirty="0">
                <a:latin typeface="Times New Roman" panose="02020603050405020304" pitchFamily="18" charset="0"/>
                <a:cs typeface="Times New Roman" panose="02020603050405020304" pitchFamily="18" charset="0"/>
              </a:rPr>
              <a:t> Long </a:t>
            </a:r>
            <a:r>
              <a:rPr lang="en-US" sz="2000" dirty="0" err="1">
                <a:latin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40 000( km</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kênh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chịt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phèn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Giác</a:t>
            </a:r>
            <a:r>
              <a:rPr lang="en-US" sz="2000" dirty="0">
                <a:latin typeface="Times New Roman" panose="02020603050405020304" pitchFamily="18" charset="0"/>
                <a:cs typeface="Times New Roman" panose="02020603050405020304" pitchFamily="18" charset="0"/>
              </a:rPr>
              <a:t> Long </a:t>
            </a:r>
            <a:r>
              <a:rPr lang="en-US" sz="2000" dirty="0" err="1">
                <a:latin typeface="Times New Roman" panose="02020603050405020304" pitchFamily="18" charset="0"/>
                <a:cs typeface="Times New Roman" panose="02020603050405020304" pitchFamily="18" charset="0"/>
              </a:rPr>
              <a:t>Xuyên</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xong</a:t>
            </a:r>
            <a:r>
              <a:rPr lang="en-US" sz="2000" dirty="0">
                <a:latin typeface="Times New Roman" panose="02020603050405020304" pitchFamily="18" charset="0"/>
                <a:cs typeface="Times New Roman" panose="02020603050405020304" pitchFamily="18" charset="0"/>
              </a:rPr>
              <a:t>.</a:t>
            </a:r>
          </a:p>
          <a:p>
            <a:pPr algn="just"/>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Cửu</a:t>
            </a:r>
            <a:r>
              <a:rPr lang="en-US" sz="2000" dirty="0">
                <a:latin typeface="Times New Roman" panose="02020603050405020304" pitchFamily="18" charset="0"/>
                <a:cs typeface="Times New Roman" panose="02020603050405020304" pitchFamily="18" charset="0"/>
              </a:rPr>
              <a:t> Long </a:t>
            </a:r>
            <a:r>
              <a:rPr lang="en-US" sz="2000" dirty="0" err="1">
                <a:latin typeface="Times New Roman" panose="02020603050405020304" pitchFamily="18" charset="0"/>
                <a:cs typeface="Times New Roman" panose="02020603050405020304" pitchFamily="18" charset="0"/>
              </a:rPr>
              <a:t>chiếm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2)</a:t>
            </a:r>
          </a:p>
        </p:txBody>
      </p:sp>
      <p:pic>
        <p:nvPicPr>
          <p:cNvPr id="3" name="Picture 2">
            <a:extLst>
              <a:ext uri="{FF2B5EF4-FFF2-40B4-BE49-F238E27FC236}">
                <a16:creationId xmlns="" xmlns:a16="http://schemas.microsoft.com/office/drawing/2014/main" id="{17F278ED-B903-4B09-9311-52F6536B6FA8}"/>
              </a:ext>
            </a:extLst>
          </p:cNvPr>
          <p:cNvPicPr>
            <a:picLocks noChangeAspect="1"/>
          </p:cNvPicPr>
          <p:nvPr/>
        </p:nvPicPr>
        <p:blipFill>
          <a:blip r:embed="rId3"/>
          <a:stretch>
            <a:fillRect/>
          </a:stretch>
        </p:blipFill>
        <p:spPr>
          <a:xfrm>
            <a:off x="5422106" y="1201467"/>
            <a:ext cx="3662315" cy="4091856"/>
          </a:xfrm>
          <a:prstGeom prst="rect">
            <a:avLst/>
          </a:prstGeom>
        </p:spPr>
      </p:pic>
      <p:graphicFrame>
        <p:nvGraphicFramePr>
          <p:cNvPr id="4" name="Object 3">
            <a:extLst>
              <a:ext uri="{FF2B5EF4-FFF2-40B4-BE49-F238E27FC236}">
                <a16:creationId xmlns="" xmlns:a16="http://schemas.microsoft.com/office/drawing/2014/main" id="{913F3614-C097-42F9-B042-09B0659DEFEF}"/>
              </a:ext>
            </a:extLst>
          </p:cNvPr>
          <p:cNvGraphicFramePr>
            <a:graphicFrameLocks noChangeAspect="1"/>
          </p:cNvGraphicFramePr>
          <p:nvPr>
            <p:extLst>
              <p:ext uri="{D42A27DB-BD31-4B8C-83A1-F6EECF244321}">
                <p14:modId xmlns:p14="http://schemas.microsoft.com/office/powerpoint/2010/main" val="3983527753"/>
              </p:ext>
            </p:extLst>
          </p:nvPr>
        </p:nvGraphicFramePr>
        <p:xfrm>
          <a:off x="3419872" y="1268760"/>
          <a:ext cx="216024" cy="485805"/>
        </p:xfrm>
        <a:graphic>
          <a:graphicData uri="http://schemas.openxmlformats.org/presentationml/2006/ole">
            <mc:AlternateContent xmlns:mc="http://schemas.openxmlformats.org/markup-compatibility/2006">
              <mc:Choice xmlns:v="urn:schemas-microsoft-com:vml" Requires="v">
                <p:oleObj spid="_x0000_s22644" name="Equation" r:id="rId4" imgW="152280" imgH="393480" progId="Equation.DSMT4">
                  <p:embed/>
                </p:oleObj>
              </mc:Choice>
              <mc:Fallback>
                <p:oleObj name="Equation" r:id="rId4" imgW="152280" imgH="393480" progId="Equation.DSMT4">
                  <p:embed/>
                  <p:pic>
                    <p:nvPicPr>
                      <p:cNvPr id="4" name="Object 3">
                        <a:extLst>
                          <a:ext uri="{FF2B5EF4-FFF2-40B4-BE49-F238E27FC236}">
                            <a16:creationId xmlns="" xmlns:a16="http://schemas.microsoft.com/office/drawing/2014/main" id="{913F3614-C097-42F9-B042-09B0659DEFEF}"/>
                          </a:ext>
                        </a:extLst>
                      </p:cNvPr>
                      <p:cNvPicPr/>
                      <p:nvPr/>
                    </p:nvPicPr>
                    <p:blipFill>
                      <a:blip r:embed="rId5"/>
                      <a:stretch>
                        <a:fillRect/>
                      </a:stretch>
                    </p:blipFill>
                    <p:spPr>
                      <a:xfrm>
                        <a:off x="3419872" y="1268760"/>
                        <a:ext cx="216024" cy="485805"/>
                      </a:xfrm>
                      <a:prstGeom prst="rect">
                        <a:avLst/>
                      </a:prstGeom>
                    </p:spPr>
                  </p:pic>
                </p:oleObj>
              </mc:Fallback>
            </mc:AlternateContent>
          </a:graphicData>
        </a:graphic>
      </p:graphicFrame>
      <p:graphicFrame>
        <p:nvGraphicFramePr>
          <p:cNvPr id="6" name="Object 5">
            <a:extLst>
              <a:ext uri="{FF2B5EF4-FFF2-40B4-BE49-F238E27FC236}">
                <a16:creationId xmlns="" xmlns:a16="http://schemas.microsoft.com/office/drawing/2014/main" id="{15F47E7F-E6C8-43B6-A556-65EB8F2ACF33}"/>
              </a:ext>
            </a:extLst>
          </p:cNvPr>
          <p:cNvGraphicFramePr>
            <a:graphicFrameLocks noChangeAspect="1"/>
          </p:cNvGraphicFramePr>
          <p:nvPr>
            <p:extLst>
              <p:ext uri="{D42A27DB-BD31-4B8C-83A1-F6EECF244321}">
                <p14:modId xmlns:p14="http://schemas.microsoft.com/office/powerpoint/2010/main" val="768238231"/>
              </p:ext>
            </p:extLst>
          </p:nvPr>
        </p:nvGraphicFramePr>
        <p:xfrm>
          <a:off x="2411760" y="4293096"/>
          <a:ext cx="164969" cy="504056"/>
        </p:xfrm>
        <a:graphic>
          <a:graphicData uri="http://schemas.openxmlformats.org/presentationml/2006/ole">
            <mc:AlternateContent xmlns:mc="http://schemas.openxmlformats.org/markup-compatibility/2006">
              <mc:Choice xmlns:v="urn:schemas-microsoft-com:vml" Requires="v">
                <p:oleObj spid="_x0000_s22645" name="Equation" r:id="rId6" imgW="152280" imgH="393480" progId="Equation.DSMT4">
                  <p:embed/>
                </p:oleObj>
              </mc:Choice>
              <mc:Fallback>
                <p:oleObj name="Equation" r:id="rId6" imgW="152280" imgH="393480" progId="Equation.DSMT4">
                  <p:embed/>
                  <p:pic>
                    <p:nvPicPr>
                      <p:cNvPr id="6" name="Object 5">
                        <a:extLst>
                          <a:ext uri="{FF2B5EF4-FFF2-40B4-BE49-F238E27FC236}">
                            <a16:creationId xmlns="" xmlns:a16="http://schemas.microsoft.com/office/drawing/2014/main" id="{15F47E7F-E6C8-43B6-A556-65EB8F2ACF33}"/>
                          </a:ext>
                        </a:extLst>
                      </p:cNvPr>
                      <p:cNvPicPr/>
                      <p:nvPr/>
                    </p:nvPicPr>
                    <p:blipFill>
                      <a:blip r:embed="rId7"/>
                      <a:stretch>
                        <a:fillRect/>
                      </a:stretch>
                    </p:blipFill>
                    <p:spPr>
                      <a:xfrm>
                        <a:off x="2411760" y="4293096"/>
                        <a:ext cx="164969" cy="504056"/>
                      </a:xfrm>
                      <a:prstGeom prst="rect">
                        <a:avLst/>
                      </a:prstGeom>
                    </p:spPr>
                  </p:pic>
                </p:oleObj>
              </mc:Fallback>
            </mc:AlternateContent>
          </a:graphicData>
        </a:graphic>
      </p:graphicFrame>
      <p:sp>
        <p:nvSpPr>
          <p:cNvPr id="5" name="Rectangle 1">
            <a:extLst>
              <a:ext uri="{FF2B5EF4-FFF2-40B4-BE49-F238E27FC236}">
                <a16:creationId xmlns="" xmlns:a16="http://schemas.microsoft.com/office/drawing/2014/main" id="{2E55E382-A60C-4D9A-BE70-B2F532303251}"/>
              </a:ext>
            </a:extLst>
          </p:cNvPr>
          <p:cNvSpPr>
            <a:spLocks noChangeArrowheads="1"/>
          </p:cNvSpPr>
          <p:nvPr/>
        </p:nvSpPr>
        <p:spPr bwMode="auto">
          <a:xfrm>
            <a:off x="247453" y="116632"/>
            <a:ext cx="3588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b="1">
                <a:solidFill>
                  <a:srgbClr val="0000CC"/>
                </a:solidFill>
                <a:latin typeface="Times New Roman" pitchFamily="18" charset="0"/>
                <a:cs typeface="Times New Roman" pitchFamily="18" charset="0"/>
              </a:rPr>
              <a:t>BÀI TẬP THAM KHẢO</a:t>
            </a:r>
            <a:endParaRPr lang="vi-VN">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55464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338" y="801186"/>
            <a:ext cx="793115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3"/>
          <p:cNvSpPr txBox="1">
            <a:spLocks noChangeArrowheads="1"/>
          </p:cNvSpPr>
          <p:nvPr/>
        </p:nvSpPr>
        <p:spPr bwMode="auto">
          <a:xfrm>
            <a:off x="568051" y="597932"/>
            <a:ext cx="13858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6.4</a:t>
            </a:r>
          </a:p>
        </p:txBody>
      </p:sp>
      <p:sp>
        <p:nvSpPr>
          <p:cNvPr id="3" name="TextBox 2">
            <a:extLst>
              <a:ext uri="{FF2B5EF4-FFF2-40B4-BE49-F238E27FC236}">
                <a16:creationId xmlns="" xmlns:a16="http://schemas.microsoft.com/office/drawing/2014/main" id="{C6C5C3BA-08EE-4C5D-AD3E-914695FEC8A4}"/>
              </a:ext>
            </a:extLst>
          </p:cNvPr>
          <p:cNvSpPr txBox="1"/>
          <p:nvPr/>
        </p:nvSpPr>
        <p:spPr>
          <a:xfrm>
            <a:off x="467544" y="4437112"/>
            <a:ext cx="8568952" cy="1938992"/>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Bài</a:t>
            </a:r>
            <a:r>
              <a:rPr lang="en-US" sz="2000" b="1" dirty="0">
                <a:solidFill>
                  <a:srgbClr val="FF0000"/>
                </a:solidFill>
                <a:latin typeface="Times New Roman" panose="02020603050405020304" pitchFamily="18" charset="0"/>
                <a:cs typeface="Times New Roman" panose="02020603050405020304" pitchFamily="18" charset="0"/>
              </a:rPr>
              <a:t> 6.5</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10 000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/kg, </a:t>
            </a:r>
            <a:r>
              <a:rPr lang="en-US" sz="2000" dirty="0" err="1">
                <a:latin typeface="Times New Roman" panose="02020603050405020304" pitchFamily="18" charset="0"/>
                <a:cs typeface="Times New Roman" panose="02020603050405020304" pitchFamily="18" charset="0"/>
              </a:rPr>
              <a:t>bán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35 000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/kg.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3-5kg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10%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5kg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15%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mua</a:t>
            </a:r>
            <a:r>
              <a:rPr lang="en-US" sz="2000" dirty="0">
                <a:latin typeface="Times New Roman" panose="02020603050405020304" pitchFamily="18" charset="0"/>
                <a:cs typeface="Times New Roman" panose="02020603050405020304" pitchFamily="18" charset="0"/>
              </a:rPr>
              <a:t> 5kg </a:t>
            </a:r>
            <a:r>
              <a:rPr lang="en-US" sz="2000" dirty="0" err="1">
                <a:latin typeface="Times New Roman" panose="02020603050405020304" pitchFamily="18" charset="0"/>
                <a:cs typeface="Times New Roman" panose="02020603050405020304" pitchFamily="18" charset="0"/>
              </a:rPr>
              <a:t>chuối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2kg </a:t>
            </a:r>
            <a:r>
              <a:rPr lang="en-US" sz="2000" dirty="0" err="1">
                <a:latin typeface="Times New Roman" panose="02020603050405020304" pitchFamily="18" charset="0"/>
                <a:cs typeface="Times New Roman" panose="02020603050405020304" pitchFamily="18" charset="0"/>
              </a:rPr>
              <a:t>xoài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3641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34976" y="156201"/>
            <a:ext cx="9032824" cy="751849"/>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endParaRPr lang="en-US" altLang="en-US" sz="2800" dirty="0">
              <a:latin typeface="Calibri" pitchFamily="34" charset="0"/>
              <a:ea typeface="Calibri" pitchFamily="34" charset="0"/>
              <a:cs typeface="Times New Roman" pitchFamily="18" charset="0"/>
            </a:endParaRPr>
          </a:p>
        </p:txBody>
      </p:sp>
      <p:graphicFrame>
        <p:nvGraphicFramePr>
          <p:cNvPr id="17410" name="Object 40"/>
          <p:cNvGraphicFramePr>
            <a:graphicFrameLocks noChangeAspect="1"/>
          </p:cNvGraphicFramePr>
          <p:nvPr/>
        </p:nvGraphicFramePr>
        <p:xfrm>
          <a:off x="2095500" y="1449388"/>
          <a:ext cx="2514600" cy="723900"/>
        </p:xfrm>
        <a:graphic>
          <a:graphicData uri="http://schemas.openxmlformats.org/presentationml/2006/ole">
            <mc:AlternateContent xmlns:mc="http://schemas.openxmlformats.org/markup-compatibility/2006">
              <mc:Choice xmlns:v="urn:schemas-microsoft-com:vml" Requires="v">
                <p:oleObj spid="_x0000_s8722" r:id="rId3" imgW="914400" imgH="381000" progId="Equation.DSMT4">
                  <p:embed/>
                </p:oleObj>
              </mc:Choice>
              <mc:Fallback>
                <p:oleObj r:id="rId3" imgW="914400" imgH="381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449388"/>
                        <a:ext cx="2514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1" name="Object 41"/>
          <p:cNvGraphicFramePr>
            <a:graphicFrameLocks noChangeAspect="1"/>
          </p:cNvGraphicFramePr>
          <p:nvPr/>
        </p:nvGraphicFramePr>
        <p:xfrm>
          <a:off x="2209800" y="2284413"/>
          <a:ext cx="3516313" cy="457200"/>
        </p:xfrm>
        <a:graphic>
          <a:graphicData uri="http://schemas.openxmlformats.org/presentationml/2006/ole">
            <mc:AlternateContent xmlns:mc="http://schemas.openxmlformats.org/markup-compatibility/2006">
              <mc:Choice xmlns:v="urn:schemas-microsoft-com:vml" Requires="v">
                <p:oleObj spid="_x0000_s8723" r:id="rId5" imgW="1320227" imgH="215806" progId="Equation.DSMT4">
                  <p:embed/>
                </p:oleObj>
              </mc:Choice>
              <mc:Fallback>
                <p:oleObj r:id="rId5" imgW="1320227" imgH="21580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284413"/>
                        <a:ext cx="3516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Rectangle 42"/>
          <p:cNvSpPr>
            <a:spLocks noChangeArrowheads="1"/>
          </p:cNvSpPr>
          <p:nvPr/>
        </p:nvSpPr>
        <p:spPr bwMode="auto">
          <a:xfrm>
            <a:off x="2486025" y="2424113"/>
            <a:ext cx="184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spAutoFit/>
          </a:bodyPr>
          <a:lstStyle/>
          <a:p>
            <a:endParaRPr lang="vi-VN" altLang="en-US" sz="2800">
              <a:latin typeface="Times New Roman" pitchFamily="18" charset="0"/>
            </a:endParaRPr>
          </a:p>
        </p:txBody>
      </p:sp>
      <p:sp>
        <p:nvSpPr>
          <p:cNvPr id="17415" name="TextBox 72"/>
          <p:cNvSpPr txBox="1">
            <a:spLocks noChangeArrowheads="1"/>
          </p:cNvSpPr>
          <p:nvPr/>
        </p:nvSpPr>
        <p:spPr bwMode="auto">
          <a:xfrm>
            <a:off x="1295400" y="102235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b="1">
                <a:latin typeface="Times New Roman" pitchFamily="18" charset="0"/>
                <a:cs typeface="Times New Roman" pitchFamily="18" charset="0"/>
              </a:rPr>
              <a:t>1. Định nghĩa: </a:t>
            </a:r>
          </a:p>
        </p:txBody>
      </p:sp>
      <p:graphicFrame>
        <p:nvGraphicFramePr>
          <p:cNvPr id="17417" name="Object 74"/>
          <p:cNvGraphicFramePr>
            <a:graphicFrameLocks noChangeAspect="1"/>
          </p:cNvGraphicFramePr>
          <p:nvPr/>
        </p:nvGraphicFramePr>
        <p:xfrm>
          <a:off x="2984500" y="2936875"/>
          <a:ext cx="1733550" cy="944563"/>
        </p:xfrm>
        <a:graphic>
          <a:graphicData uri="http://schemas.openxmlformats.org/presentationml/2006/ole">
            <mc:AlternateContent xmlns:mc="http://schemas.openxmlformats.org/markup-compatibility/2006">
              <mc:Choice xmlns:v="urn:schemas-microsoft-com:vml" Requires="v">
                <p:oleObj spid="_x0000_s8724" r:id="rId7" imgW="939392" imgH="520474" progId="Equation.DSMT4">
                  <p:embed/>
                </p:oleObj>
              </mc:Choice>
              <mc:Fallback>
                <p:oleObj r:id="rId7" imgW="939392" imgH="520474"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4500" y="2936875"/>
                        <a:ext cx="17335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8" name="TextBox 75"/>
          <p:cNvSpPr txBox="1">
            <a:spLocks noChangeArrowheads="1"/>
          </p:cNvSpPr>
          <p:nvPr/>
        </p:nvSpPr>
        <p:spPr bwMode="auto">
          <a:xfrm>
            <a:off x="1257300" y="28956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i="1">
                <a:latin typeface="Times New Roman" pitchFamily="18" charset="0"/>
                <a:cs typeface="Times New Roman" pitchFamily="18" charset="0"/>
              </a:rPr>
              <a:t>Quy ước: </a:t>
            </a:r>
          </a:p>
        </p:txBody>
      </p:sp>
      <p:graphicFrame>
        <p:nvGraphicFramePr>
          <p:cNvPr id="17421" name="Object 95"/>
          <p:cNvGraphicFramePr>
            <a:graphicFrameLocks noChangeAspect="1"/>
          </p:cNvGraphicFramePr>
          <p:nvPr/>
        </p:nvGraphicFramePr>
        <p:xfrm>
          <a:off x="1420813" y="4373563"/>
          <a:ext cx="1905000" cy="465137"/>
        </p:xfrm>
        <a:graphic>
          <a:graphicData uri="http://schemas.openxmlformats.org/presentationml/2006/ole">
            <mc:AlternateContent xmlns:mc="http://schemas.openxmlformats.org/markup-compatibility/2006">
              <mc:Choice xmlns:v="urn:schemas-microsoft-com:vml" Requires="v">
                <p:oleObj spid="_x0000_s8725" r:id="rId9" imgW="850531" imgH="215806" progId="Equation.DSMT4">
                  <p:embed/>
                </p:oleObj>
              </mc:Choice>
              <mc:Fallback>
                <p:oleObj r:id="rId9" imgW="850531" imgH="21580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0813" y="4373563"/>
                        <a:ext cx="1905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0" name="Rectangle 90"/>
          <p:cNvSpPr>
            <a:spLocks noChangeArrowheads="1"/>
          </p:cNvSpPr>
          <p:nvPr/>
        </p:nvSpPr>
        <p:spPr bwMode="auto">
          <a:xfrm>
            <a:off x="0" y="-33338"/>
            <a:ext cx="184150" cy="52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spAutoFit/>
          </a:bodyPr>
          <a:lstStyle/>
          <a:p>
            <a:endParaRPr lang="vi-VN" altLang="en-US" sz="2800">
              <a:latin typeface="Times New Roman" pitchFamily="18" charset="0"/>
            </a:endParaRPr>
          </a:p>
        </p:txBody>
      </p:sp>
      <p:graphicFrame>
        <p:nvGraphicFramePr>
          <p:cNvPr id="17423" name="Object 97"/>
          <p:cNvGraphicFramePr>
            <a:graphicFrameLocks noChangeAspect="1"/>
          </p:cNvGraphicFramePr>
          <p:nvPr/>
        </p:nvGraphicFramePr>
        <p:xfrm>
          <a:off x="1449388" y="5016500"/>
          <a:ext cx="3222625" cy="506413"/>
        </p:xfrm>
        <a:graphic>
          <a:graphicData uri="http://schemas.openxmlformats.org/presentationml/2006/ole">
            <mc:AlternateContent xmlns:mc="http://schemas.openxmlformats.org/markup-compatibility/2006">
              <mc:Choice xmlns:v="urn:schemas-microsoft-com:vml" Requires="v">
                <p:oleObj spid="_x0000_s8726" r:id="rId11" imgW="1892300" imgH="241300" progId="Equation.DSMT4">
                  <p:embed/>
                </p:oleObj>
              </mc:Choice>
              <mc:Fallback>
                <p:oleObj r:id="rId11" imgW="18923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9388" y="5016500"/>
                        <a:ext cx="32226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24" name="TextBox 98"/>
          <p:cNvSpPr txBox="1">
            <a:spLocks noChangeArrowheads="1"/>
          </p:cNvSpPr>
          <p:nvPr/>
        </p:nvSpPr>
        <p:spPr bwMode="auto">
          <a:xfrm>
            <a:off x="1295400" y="3841750"/>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b="1">
                <a:latin typeface="Times New Roman" pitchFamily="18" charset="0"/>
                <a:cs typeface="Times New Roman" pitchFamily="18" charset="0"/>
              </a:rPr>
              <a:t>2. Công thức lũy thừa</a:t>
            </a:r>
          </a:p>
        </p:txBody>
      </p:sp>
      <p:graphicFrame>
        <p:nvGraphicFramePr>
          <p:cNvPr id="17426" name="Object 100"/>
          <p:cNvGraphicFramePr>
            <a:graphicFrameLocks noChangeAspect="1"/>
          </p:cNvGraphicFramePr>
          <p:nvPr/>
        </p:nvGraphicFramePr>
        <p:xfrm>
          <a:off x="1431925" y="5613400"/>
          <a:ext cx="1882775" cy="779463"/>
        </p:xfrm>
        <a:graphic>
          <a:graphicData uri="http://schemas.openxmlformats.org/presentationml/2006/ole">
            <mc:AlternateContent xmlns:mc="http://schemas.openxmlformats.org/markup-compatibility/2006">
              <mc:Choice xmlns:v="urn:schemas-microsoft-com:vml" Requires="v">
                <p:oleObj spid="_x0000_s8727" r:id="rId13" imgW="825500" imgH="342900" progId="Equation.DSMT4">
                  <p:embed/>
                </p:oleObj>
              </mc:Choice>
              <mc:Fallback>
                <p:oleObj r:id="rId13" imgW="825500" imgH="3429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1925" y="5613400"/>
                        <a:ext cx="18827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8" name="Object 102"/>
          <p:cNvGraphicFramePr>
            <a:graphicFrameLocks noChangeAspect="1"/>
          </p:cNvGraphicFramePr>
          <p:nvPr/>
        </p:nvGraphicFramePr>
        <p:xfrm>
          <a:off x="5589588" y="4368800"/>
          <a:ext cx="1652587" cy="512763"/>
        </p:xfrm>
        <a:graphic>
          <a:graphicData uri="http://schemas.openxmlformats.org/presentationml/2006/ole">
            <mc:AlternateContent xmlns:mc="http://schemas.openxmlformats.org/markup-compatibility/2006">
              <mc:Choice xmlns:v="urn:schemas-microsoft-com:vml" Requires="v">
                <p:oleObj spid="_x0000_s8728" r:id="rId15" imgW="952087" imgH="291973" progId="Equation.DSMT4">
                  <p:embed/>
                </p:oleObj>
              </mc:Choice>
              <mc:Fallback>
                <p:oleObj r:id="rId15" imgW="952087" imgH="29197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89588" y="4368800"/>
                        <a:ext cx="16525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0" name="Object 104"/>
          <p:cNvGraphicFramePr>
            <a:graphicFrameLocks noChangeAspect="1"/>
          </p:cNvGraphicFramePr>
          <p:nvPr/>
        </p:nvGraphicFramePr>
        <p:xfrm>
          <a:off x="5589588" y="4959350"/>
          <a:ext cx="2043112" cy="885825"/>
        </p:xfrm>
        <a:graphic>
          <a:graphicData uri="http://schemas.openxmlformats.org/presentationml/2006/ole">
            <mc:AlternateContent xmlns:mc="http://schemas.openxmlformats.org/markup-compatibility/2006">
              <mc:Choice xmlns:v="urn:schemas-microsoft-com:vml" Requires="v">
                <p:oleObj spid="_x0000_s8729" r:id="rId17" imgW="1231366" imgH="533169" progId="Equation.DSMT4">
                  <p:embed/>
                </p:oleObj>
              </mc:Choice>
              <mc:Fallback>
                <p:oleObj r:id="rId17" imgW="1231366" imgH="53316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89588" y="4959350"/>
                        <a:ext cx="20431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6" name="Rectangle 1"/>
          <p:cNvSpPr>
            <a:spLocks noChangeArrowheads="1"/>
          </p:cNvSpPr>
          <p:nvPr/>
        </p:nvSpPr>
        <p:spPr bwMode="auto">
          <a:xfrm>
            <a:off x="193675" y="246063"/>
            <a:ext cx="90471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spcAft>
                <a:spcPts val="800"/>
              </a:spcAft>
            </a:pPr>
            <a:r>
              <a:rPr lang="nl-NL" altLang="en-US" sz="2800" b="1">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a:solidFill>
                <a:srgbClr val="FF000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639491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500"/>
                                        <p:tgtEl>
                                          <p:spTgt spid="17415"/>
                                        </p:tgtEl>
                                      </p:cBhvr>
                                    </p:animEffect>
                                  </p:childTnLst>
                                </p:cTn>
                              </p:par>
                              <p:par>
                                <p:cTn id="8" presetID="10" presetClass="entr" presetSubtype="0"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fade">
                                      <p:cBhvr>
                                        <p:cTn id="10" dur="500"/>
                                        <p:tgtEl>
                                          <p:spTgt spid="17410"/>
                                        </p:tgtEl>
                                      </p:cBhvr>
                                    </p:animEffect>
                                  </p:childTnLst>
                                </p:cTn>
                              </p:par>
                              <p:par>
                                <p:cTn id="11" presetID="10" presetClass="entr" presetSubtype="0" fill="hold" nodeType="withEffect">
                                  <p:stCondLst>
                                    <p:cond delay="0"/>
                                  </p:stCondLst>
                                  <p:childTnLst>
                                    <p:set>
                                      <p:cBhvr>
                                        <p:cTn id="12" dur="1" fill="hold">
                                          <p:stCondLst>
                                            <p:cond delay="0"/>
                                          </p:stCondLst>
                                        </p:cTn>
                                        <p:tgtEl>
                                          <p:spTgt spid="17411"/>
                                        </p:tgtEl>
                                        <p:attrNameLst>
                                          <p:attrName>style.visibility</p:attrName>
                                        </p:attrNameLst>
                                      </p:cBhvr>
                                      <p:to>
                                        <p:strVal val="visible"/>
                                      </p:to>
                                    </p:set>
                                    <p:animEffect transition="in" filter="fade">
                                      <p:cBhvr>
                                        <p:cTn id="13" dur="500"/>
                                        <p:tgtEl>
                                          <p:spTgt spid="174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418"/>
                                        </p:tgtEl>
                                        <p:attrNameLst>
                                          <p:attrName>style.visibility</p:attrName>
                                        </p:attrNameLst>
                                      </p:cBhvr>
                                      <p:to>
                                        <p:strVal val="visible"/>
                                      </p:to>
                                    </p:set>
                                    <p:animEffect transition="in" filter="fade">
                                      <p:cBhvr>
                                        <p:cTn id="18" dur="500"/>
                                        <p:tgtEl>
                                          <p:spTgt spid="17418"/>
                                        </p:tgtEl>
                                      </p:cBhvr>
                                    </p:animEffect>
                                  </p:childTnLst>
                                </p:cTn>
                              </p:par>
                            </p:childTnLst>
                          </p:cTn>
                        </p:par>
                        <p:par>
                          <p:cTn id="19" fill="hold" nodeType="afterGroup">
                            <p:stCondLst>
                              <p:cond delay="500"/>
                            </p:stCondLst>
                            <p:childTnLst>
                              <p:par>
                                <p:cTn id="20" presetID="10" presetClass="entr" presetSubtype="0" fill="hold" nodeType="afterEffect">
                                  <p:stCondLst>
                                    <p:cond delay="0"/>
                                  </p:stCondLst>
                                  <p:childTnLst>
                                    <p:set>
                                      <p:cBhvr>
                                        <p:cTn id="21" dur="1" fill="hold">
                                          <p:stCondLst>
                                            <p:cond delay="0"/>
                                          </p:stCondLst>
                                        </p:cTn>
                                        <p:tgtEl>
                                          <p:spTgt spid="17417"/>
                                        </p:tgtEl>
                                        <p:attrNameLst>
                                          <p:attrName>style.visibility</p:attrName>
                                        </p:attrNameLst>
                                      </p:cBhvr>
                                      <p:to>
                                        <p:strVal val="visible"/>
                                      </p:to>
                                    </p:set>
                                    <p:animEffect transition="in" filter="fade">
                                      <p:cBhvr>
                                        <p:cTn id="22" dur="500"/>
                                        <p:tgtEl>
                                          <p:spTgt spid="174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24"/>
                                        </p:tgtEl>
                                        <p:attrNameLst>
                                          <p:attrName>style.visibility</p:attrName>
                                        </p:attrNameLst>
                                      </p:cBhvr>
                                      <p:to>
                                        <p:strVal val="visible"/>
                                      </p:to>
                                    </p:set>
                                    <p:animEffect transition="in" filter="fade">
                                      <p:cBhvr>
                                        <p:cTn id="27" dur="500"/>
                                        <p:tgtEl>
                                          <p:spTgt spid="174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7421"/>
                                        </p:tgtEl>
                                        <p:attrNameLst>
                                          <p:attrName>style.visibility</p:attrName>
                                        </p:attrNameLst>
                                      </p:cBhvr>
                                      <p:to>
                                        <p:strVal val="visible"/>
                                      </p:to>
                                    </p:set>
                                    <p:animEffect transition="in" filter="fade">
                                      <p:cBhvr>
                                        <p:cTn id="32" dur="500"/>
                                        <p:tgtEl>
                                          <p:spTgt spid="17421"/>
                                        </p:tgtEl>
                                      </p:cBhvr>
                                    </p:animEffect>
                                  </p:childTnLst>
                                </p:cTn>
                              </p:par>
                              <p:par>
                                <p:cTn id="33" presetID="10" presetClass="entr" presetSubtype="0" fill="hold" nodeType="with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fade">
                                      <p:cBhvr>
                                        <p:cTn id="35" dur="500"/>
                                        <p:tgtEl>
                                          <p:spTgt spid="17423"/>
                                        </p:tgtEl>
                                      </p:cBhvr>
                                    </p:animEffect>
                                  </p:childTnLst>
                                </p:cTn>
                              </p:par>
                              <p:par>
                                <p:cTn id="36" presetID="10" presetClass="entr" presetSubtype="0" fill="hold" nodeType="withEffect">
                                  <p:stCondLst>
                                    <p:cond delay="0"/>
                                  </p:stCondLst>
                                  <p:childTnLst>
                                    <p:set>
                                      <p:cBhvr>
                                        <p:cTn id="37" dur="1" fill="hold">
                                          <p:stCondLst>
                                            <p:cond delay="0"/>
                                          </p:stCondLst>
                                        </p:cTn>
                                        <p:tgtEl>
                                          <p:spTgt spid="17426"/>
                                        </p:tgtEl>
                                        <p:attrNameLst>
                                          <p:attrName>style.visibility</p:attrName>
                                        </p:attrNameLst>
                                      </p:cBhvr>
                                      <p:to>
                                        <p:strVal val="visible"/>
                                      </p:to>
                                    </p:set>
                                    <p:animEffect transition="in" filter="fade">
                                      <p:cBhvr>
                                        <p:cTn id="38" dur="500"/>
                                        <p:tgtEl>
                                          <p:spTgt spid="17426"/>
                                        </p:tgtEl>
                                      </p:cBhvr>
                                    </p:animEffect>
                                  </p:childTnLst>
                                </p:cTn>
                              </p:par>
                              <p:par>
                                <p:cTn id="39" presetID="10" presetClass="entr" presetSubtype="0" fill="hold" nodeType="withEffect">
                                  <p:stCondLst>
                                    <p:cond delay="0"/>
                                  </p:stCondLst>
                                  <p:childTnLst>
                                    <p:set>
                                      <p:cBhvr>
                                        <p:cTn id="40" dur="1" fill="hold">
                                          <p:stCondLst>
                                            <p:cond delay="0"/>
                                          </p:stCondLst>
                                        </p:cTn>
                                        <p:tgtEl>
                                          <p:spTgt spid="17428"/>
                                        </p:tgtEl>
                                        <p:attrNameLst>
                                          <p:attrName>style.visibility</p:attrName>
                                        </p:attrNameLst>
                                      </p:cBhvr>
                                      <p:to>
                                        <p:strVal val="visible"/>
                                      </p:to>
                                    </p:set>
                                    <p:animEffect transition="in" filter="fade">
                                      <p:cBhvr>
                                        <p:cTn id="41" dur="500"/>
                                        <p:tgtEl>
                                          <p:spTgt spid="17428"/>
                                        </p:tgtEl>
                                      </p:cBhvr>
                                    </p:animEffect>
                                  </p:childTnLst>
                                </p:cTn>
                              </p:par>
                              <p:par>
                                <p:cTn id="42" presetID="10" presetClass="entr" presetSubtype="0" fill="hold" nodeType="withEffect">
                                  <p:stCondLst>
                                    <p:cond delay="0"/>
                                  </p:stCondLst>
                                  <p:childTnLst>
                                    <p:set>
                                      <p:cBhvr>
                                        <p:cTn id="43" dur="1" fill="hold">
                                          <p:stCondLst>
                                            <p:cond delay="0"/>
                                          </p:stCondLst>
                                        </p:cTn>
                                        <p:tgtEl>
                                          <p:spTgt spid="17430"/>
                                        </p:tgtEl>
                                        <p:attrNameLst>
                                          <p:attrName>style.visibility</p:attrName>
                                        </p:attrNameLst>
                                      </p:cBhvr>
                                      <p:to>
                                        <p:strVal val="visible"/>
                                      </p:to>
                                    </p:set>
                                    <p:animEffect transition="in" filter="fade">
                                      <p:cBhvr>
                                        <p:cTn id="44" dur="500"/>
                                        <p:tgtEl>
                                          <p:spTgt spid="17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8" grpId="0"/>
      <p:bldP spid="174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990600"/>
            <a:ext cx="9104313" cy="5867400"/>
          </a:xfrm>
        </p:spPr>
        <p:txBody>
          <a:bodyPr/>
          <a:lstStyle/>
          <a:p>
            <a:pPr marL="0" indent="0" eaLnBrk="1" hangingPunct="1">
              <a:buFont typeface="Arial" charset="0"/>
              <a:buNone/>
            </a:pPr>
            <a:r>
              <a:rPr lang="nl-NL" altLang="en-US" sz="2800" b="1" dirty="0">
                <a:solidFill>
                  <a:srgbClr val="FF0000"/>
                </a:solidFill>
                <a:latin typeface="Times New Roman" pitchFamily="18" charset="0"/>
                <a:cs typeface="Times New Roman" pitchFamily="18" charset="0"/>
              </a:rPr>
              <a:t>Bài 3:</a:t>
            </a:r>
            <a:r>
              <a:rPr lang="nl-NL" altLang="en-US" sz="2800" b="1" dirty="0">
                <a:latin typeface="Times New Roman" pitchFamily="18" charset="0"/>
                <a:cs typeface="Times New Roman" pitchFamily="18" charset="0"/>
              </a:rPr>
              <a:t>  a) Thực hiện phép tính:</a:t>
            </a:r>
            <a:endParaRPr lang="en-US" altLang="en-US" sz="2800" b="1" dirty="0">
              <a:latin typeface="Times New Roman" pitchFamily="18" charset="0"/>
              <a:cs typeface="Times New Roman" pitchFamily="18" charset="0"/>
            </a:endParaRPr>
          </a:p>
          <a:p>
            <a:pPr marL="0" indent="0" eaLnBrk="1" hangingPunct="1">
              <a:buFont typeface="Arial" charset="0"/>
              <a:buNone/>
            </a:pPr>
            <a:r>
              <a:rPr lang="nl-NL" altLang="en-US" sz="2800" dirty="0">
                <a:latin typeface="Times New Roman" pitchFamily="18" charset="0"/>
                <a:cs typeface="Times New Roman" pitchFamily="18" charset="0"/>
              </a:rPr>
              <a:t>   2</a:t>
            </a:r>
            <a:r>
              <a:rPr lang="nl-NL" altLang="en-US" sz="2800" baseline="30000" dirty="0">
                <a:latin typeface="Times New Roman" pitchFamily="18" charset="0"/>
                <a:cs typeface="Times New Roman" pitchFamily="18" charset="0"/>
              </a:rPr>
              <a:t>0</a:t>
            </a:r>
            <a:r>
              <a:rPr lang="nl-NL" altLang="en-US" sz="2800" dirty="0">
                <a:latin typeface="Times New Roman" pitchFamily="18" charset="0"/>
                <a:cs typeface="Times New Roman" pitchFamily="18" charset="0"/>
              </a:rPr>
              <a:t> = ....                     2</a:t>
            </a:r>
            <a:r>
              <a:rPr lang="nl-NL" altLang="en-US" sz="2800" baseline="30000" dirty="0">
                <a:latin typeface="Times New Roman" pitchFamily="18" charset="0"/>
                <a:cs typeface="Times New Roman" pitchFamily="18" charset="0"/>
              </a:rPr>
              <a:t>4 </a:t>
            </a:r>
            <a:r>
              <a:rPr lang="nl-NL" altLang="en-US" sz="2800" dirty="0">
                <a:latin typeface="Times New Roman" pitchFamily="18" charset="0"/>
                <a:cs typeface="Times New Roman" pitchFamily="18" charset="0"/>
              </a:rPr>
              <a:t>= ....                   2.2</a:t>
            </a:r>
            <a:r>
              <a:rPr lang="nl-NL" altLang="en-US" sz="2800" baseline="30000" dirty="0">
                <a:latin typeface="Times New Roman" pitchFamily="18" charset="0"/>
                <a:cs typeface="Times New Roman" pitchFamily="18" charset="0"/>
              </a:rPr>
              <a:t>1</a:t>
            </a:r>
            <a:r>
              <a:rPr lang="nl-NL" altLang="en-US" sz="2800" dirty="0">
                <a:latin typeface="Times New Roman" pitchFamily="18" charset="0"/>
                <a:cs typeface="Times New Roman" pitchFamily="18" charset="0"/>
              </a:rPr>
              <a:t> = .... </a:t>
            </a:r>
          </a:p>
          <a:p>
            <a:pPr marL="0" indent="0" eaLnBrk="1" hangingPunct="1">
              <a:buFont typeface="Arial" charset="0"/>
              <a:buNone/>
            </a:pPr>
            <a:r>
              <a:rPr lang="nl-NL" altLang="en-US" sz="2800" dirty="0">
                <a:latin typeface="Times New Roman" pitchFamily="18" charset="0"/>
                <a:cs typeface="Times New Roman" pitchFamily="18" charset="0"/>
              </a:rPr>
              <a:t>   2</a:t>
            </a:r>
            <a:r>
              <a:rPr lang="nl-NL" altLang="en-US" sz="2800" baseline="30000" dirty="0">
                <a:latin typeface="Times New Roman" pitchFamily="18" charset="0"/>
                <a:cs typeface="Times New Roman" pitchFamily="18" charset="0"/>
              </a:rPr>
              <a:t>1</a:t>
            </a:r>
            <a:r>
              <a:rPr lang="nl-NL" altLang="en-US" sz="2800" dirty="0">
                <a:latin typeface="Times New Roman" pitchFamily="18" charset="0"/>
                <a:cs typeface="Times New Roman" pitchFamily="18" charset="0"/>
              </a:rPr>
              <a:t> = ....                     2</a:t>
            </a:r>
            <a:r>
              <a:rPr lang="nl-NL" altLang="en-US" sz="2800" baseline="30000" dirty="0">
                <a:latin typeface="Times New Roman" pitchFamily="18" charset="0"/>
                <a:cs typeface="Times New Roman" pitchFamily="18" charset="0"/>
              </a:rPr>
              <a:t>5 </a:t>
            </a:r>
            <a:r>
              <a:rPr lang="nl-NL" altLang="en-US" sz="2800" dirty="0">
                <a:latin typeface="Times New Roman" pitchFamily="18" charset="0"/>
                <a:cs typeface="Times New Roman" pitchFamily="18" charset="0"/>
              </a:rPr>
              <a:t>= ....                   2.2</a:t>
            </a:r>
            <a:r>
              <a:rPr lang="nl-NL" altLang="en-US" sz="2800" baseline="30000" dirty="0">
                <a:latin typeface="Times New Roman" pitchFamily="18" charset="0"/>
                <a:cs typeface="Times New Roman" pitchFamily="18" charset="0"/>
              </a:rPr>
              <a:t>2</a:t>
            </a:r>
            <a:r>
              <a:rPr lang="nl-NL" altLang="en-US" sz="2800" dirty="0">
                <a:latin typeface="Times New Roman" pitchFamily="18" charset="0"/>
                <a:cs typeface="Times New Roman" pitchFamily="18" charset="0"/>
              </a:rPr>
              <a:t> = .... </a:t>
            </a:r>
          </a:p>
          <a:p>
            <a:pPr marL="0" indent="0" eaLnBrk="1" hangingPunct="1">
              <a:buFont typeface="Arial" charset="0"/>
              <a:buNone/>
            </a:pPr>
            <a:r>
              <a:rPr lang="nl-NL" altLang="en-US" sz="2800" dirty="0">
                <a:latin typeface="Times New Roman" pitchFamily="18" charset="0"/>
                <a:cs typeface="Times New Roman" pitchFamily="18" charset="0"/>
              </a:rPr>
              <a:t>   2</a:t>
            </a:r>
            <a:r>
              <a:rPr lang="nl-NL" altLang="en-US" sz="2800" baseline="30000" dirty="0">
                <a:latin typeface="Times New Roman" pitchFamily="18" charset="0"/>
                <a:cs typeface="Times New Roman" pitchFamily="18" charset="0"/>
              </a:rPr>
              <a:t>2 </a:t>
            </a:r>
            <a:r>
              <a:rPr lang="nl-NL" altLang="en-US" sz="2800" dirty="0">
                <a:latin typeface="Times New Roman" pitchFamily="18" charset="0"/>
                <a:cs typeface="Times New Roman" pitchFamily="18" charset="0"/>
              </a:rPr>
              <a:t>= ....                     2</a:t>
            </a:r>
            <a:r>
              <a:rPr lang="nl-NL" altLang="en-US" sz="2800" baseline="30000" dirty="0">
                <a:latin typeface="Times New Roman" pitchFamily="18" charset="0"/>
                <a:cs typeface="Times New Roman" pitchFamily="18" charset="0"/>
              </a:rPr>
              <a:t>6 </a:t>
            </a:r>
            <a:r>
              <a:rPr lang="nl-NL" altLang="en-US" sz="2800" dirty="0">
                <a:latin typeface="Times New Roman" pitchFamily="18" charset="0"/>
                <a:cs typeface="Times New Roman" pitchFamily="18" charset="0"/>
              </a:rPr>
              <a:t>= ....                   2.2</a:t>
            </a:r>
            <a:r>
              <a:rPr lang="nl-NL" altLang="en-US" sz="2800" baseline="30000" dirty="0">
                <a:latin typeface="Times New Roman" pitchFamily="18" charset="0"/>
                <a:cs typeface="Times New Roman" pitchFamily="18" charset="0"/>
              </a:rPr>
              <a:t>2</a:t>
            </a:r>
            <a:r>
              <a:rPr lang="nl-NL" altLang="en-US" sz="2800" dirty="0">
                <a:latin typeface="Times New Roman" pitchFamily="18" charset="0"/>
                <a:cs typeface="Times New Roman" pitchFamily="18" charset="0"/>
              </a:rPr>
              <a:t> = .... </a:t>
            </a:r>
            <a:endParaRPr lang="en-US" altLang="en-US" sz="2800" dirty="0">
              <a:latin typeface="Times New Roman" pitchFamily="18" charset="0"/>
              <a:cs typeface="Times New Roman" pitchFamily="18" charset="0"/>
            </a:endParaRPr>
          </a:p>
          <a:p>
            <a:pPr marL="0" indent="0" eaLnBrk="1" hangingPunct="1">
              <a:buFont typeface="Arial" charset="0"/>
              <a:buNone/>
            </a:pPr>
            <a:r>
              <a:rPr lang="nl-NL" altLang="en-US" sz="2800" dirty="0">
                <a:latin typeface="Times New Roman" pitchFamily="18" charset="0"/>
                <a:cs typeface="Times New Roman" pitchFamily="18" charset="0"/>
              </a:rPr>
              <a:t>   2</a:t>
            </a:r>
            <a:r>
              <a:rPr lang="nl-NL" altLang="en-US" sz="2800" baseline="30000" dirty="0">
                <a:latin typeface="Times New Roman" pitchFamily="18" charset="0"/>
                <a:cs typeface="Times New Roman" pitchFamily="18" charset="0"/>
              </a:rPr>
              <a:t>3 </a:t>
            </a:r>
            <a:r>
              <a:rPr lang="nl-NL" altLang="en-US" sz="2800" dirty="0">
                <a:latin typeface="Times New Roman" pitchFamily="18" charset="0"/>
                <a:cs typeface="Times New Roman" pitchFamily="18" charset="0"/>
              </a:rPr>
              <a:t>= .... 	                                             2.2</a:t>
            </a:r>
            <a:r>
              <a:rPr lang="nl-NL" altLang="en-US" sz="2800" baseline="30000" dirty="0">
                <a:latin typeface="Times New Roman" pitchFamily="18" charset="0"/>
                <a:cs typeface="Times New Roman" pitchFamily="18" charset="0"/>
              </a:rPr>
              <a:t>n </a:t>
            </a:r>
            <a:r>
              <a:rPr lang="nl-NL" altLang="en-US" sz="2800" dirty="0">
                <a:latin typeface="Times New Roman" pitchFamily="18" charset="0"/>
                <a:cs typeface="Times New Roman" pitchFamily="18" charset="0"/>
              </a:rPr>
              <a:t>=.... </a:t>
            </a:r>
            <a:endParaRPr lang="en-US" altLang="en-US" sz="2800" dirty="0">
              <a:latin typeface="Times New Roman" pitchFamily="18" charset="0"/>
              <a:cs typeface="Times New Roman" pitchFamily="18" charset="0"/>
            </a:endParaRPr>
          </a:p>
          <a:p>
            <a:pPr marL="0" indent="0" eaLnBrk="1" hangingPunct="1">
              <a:buFont typeface="Arial" charset="0"/>
              <a:buNone/>
            </a:pPr>
            <a:r>
              <a:rPr lang="nl-NL" altLang="en-US" sz="2800" b="1" dirty="0">
                <a:latin typeface="Times New Roman" pitchFamily="18" charset="0"/>
                <a:cs typeface="Times New Roman" pitchFamily="18" charset="0"/>
              </a:rPr>
              <a:t>b) Tìm x biết: </a:t>
            </a:r>
            <a:endParaRPr lang="en-US" altLang="en-US" sz="2800" b="1" dirty="0">
              <a:latin typeface="Times New Roman" pitchFamily="18" charset="0"/>
              <a:cs typeface="Times New Roman" pitchFamily="18" charset="0"/>
            </a:endParaRPr>
          </a:p>
          <a:p>
            <a:pPr marL="0" indent="0" eaLnBrk="1" hangingPunct="1">
              <a:buFont typeface="Arial" charset="0"/>
              <a:buNone/>
            </a:pPr>
            <a:r>
              <a:rPr lang="nl-NL" altLang="en-US" sz="2800" dirty="0">
                <a:latin typeface="Times New Roman" pitchFamily="18" charset="0"/>
                <a:cs typeface="Times New Roman" pitchFamily="18" charset="0"/>
              </a:rPr>
              <a:t>2</a:t>
            </a:r>
            <a:r>
              <a:rPr lang="nl-NL" altLang="en-US" sz="2800" baseline="30000" dirty="0">
                <a:latin typeface="Times New Roman" pitchFamily="18" charset="0"/>
                <a:cs typeface="Times New Roman" pitchFamily="18" charset="0"/>
              </a:rPr>
              <a:t>x</a:t>
            </a:r>
            <a:r>
              <a:rPr lang="nl-NL" altLang="en-US" sz="2800" dirty="0">
                <a:latin typeface="Times New Roman" pitchFamily="18" charset="0"/>
                <a:cs typeface="Times New Roman" pitchFamily="18" charset="0"/>
              </a:rPr>
              <a:t> = 32                 2</a:t>
            </a:r>
            <a:r>
              <a:rPr lang="nl-NL" altLang="en-US" sz="2800" baseline="30000" dirty="0">
                <a:latin typeface="Times New Roman" pitchFamily="18" charset="0"/>
                <a:cs typeface="Times New Roman" pitchFamily="18" charset="0"/>
              </a:rPr>
              <a:t>x</a:t>
            </a:r>
            <a:r>
              <a:rPr lang="nl-NL" altLang="en-US" sz="2800" dirty="0">
                <a:latin typeface="Times New Roman" pitchFamily="18" charset="0"/>
                <a:cs typeface="Times New Roman" pitchFamily="18" charset="0"/>
              </a:rPr>
              <a:t> = 64                  3</a:t>
            </a:r>
            <a:r>
              <a:rPr lang="nl-NL" altLang="en-US" sz="2800" baseline="30000" dirty="0">
                <a:latin typeface="Times New Roman" pitchFamily="18" charset="0"/>
                <a:cs typeface="Times New Roman" pitchFamily="18" charset="0"/>
              </a:rPr>
              <a:t>x-1 </a:t>
            </a:r>
            <a:r>
              <a:rPr lang="nl-NL" altLang="en-US" sz="2800" dirty="0">
                <a:latin typeface="Times New Roman" pitchFamily="18" charset="0"/>
                <a:cs typeface="Times New Roman" pitchFamily="18" charset="0"/>
              </a:rPr>
              <a:t>= 9              3</a:t>
            </a:r>
            <a:r>
              <a:rPr lang="nl-NL" altLang="en-US" sz="2800" baseline="30000" dirty="0">
                <a:latin typeface="Times New Roman" pitchFamily="18" charset="0"/>
                <a:cs typeface="Times New Roman" pitchFamily="18" charset="0"/>
              </a:rPr>
              <a:t>x-2</a:t>
            </a:r>
            <a:r>
              <a:rPr lang="nl-NL" altLang="en-US" sz="2800" dirty="0">
                <a:latin typeface="Times New Roman" pitchFamily="18" charset="0"/>
                <a:cs typeface="Times New Roman" pitchFamily="18" charset="0"/>
              </a:rPr>
              <a:t> = 81</a:t>
            </a:r>
            <a:endParaRPr lang="en-US" altLang="en-US" sz="2800" dirty="0">
              <a:latin typeface="Times New Roman" pitchFamily="18" charset="0"/>
              <a:cs typeface="Times New Roman" pitchFamily="18" charset="0"/>
            </a:endParaRPr>
          </a:p>
          <a:p>
            <a:pPr marL="0" indent="0" eaLnBrk="1" hangingPunct="1">
              <a:buFont typeface="Arial" charset="0"/>
              <a:buNone/>
            </a:pPr>
            <a:r>
              <a:rPr lang="nl-NL" altLang="en-US" sz="2800" b="1" dirty="0">
                <a:latin typeface="Times New Roman" pitchFamily="18" charset="0"/>
                <a:cs typeface="Times New Roman" pitchFamily="18" charset="0"/>
              </a:rPr>
              <a:t>c) Tính giá trị biểu thức</a:t>
            </a:r>
            <a:r>
              <a:rPr lang="nl-NL" altLang="en-US" sz="2800" dirty="0">
                <a:latin typeface="Times New Roman" pitchFamily="18" charset="0"/>
                <a:cs typeface="Times New Roman" pitchFamily="18" charset="0"/>
              </a:rPr>
              <a:t> </a:t>
            </a:r>
          </a:p>
          <a:p>
            <a:pPr marL="0" indent="0" eaLnBrk="1" hangingPunct="1">
              <a:buFont typeface="Arial" charset="0"/>
              <a:buNone/>
            </a:pPr>
            <a:r>
              <a:rPr lang="nl-NL" altLang="en-US" sz="2800" dirty="0">
                <a:latin typeface="Times New Roman" pitchFamily="18" charset="0"/>
                <a:cs typeface="Times New Roman" pitchFamily="18" charset="0"/>
              </a:rPr>
              <a:t>A = 2</a:t>
            </a:r>
            <a:r>
              <a:rPr lang="nl-NL" altLang="en-US" sz="2800" baseline="30000" dirty="0">
                <a:latin typeface="Times New Roman" pitchFamily="18" charset="0"/>
                <a:cs typeface="Times New Roman" pitchFamily="18" charset="0"/>
              </a:rPr>
              <a:t>0 </a:t>
            </a:r>
            <a:r>
              <a:rPr lang="nl-NL" altLang="en-US" sz="2800" dirty="0">
                <a:latin typeface="Times New Roman" pitchFamily="18" charset="0"/>
                <a:cs typeface="Times New Roman" pitchFamily="18" charset="0"/>
              </a:rPr>
              <a:t>+ 2</a:t>
            </a:r>
            <a:r>
              <a:rPr lang="nl-NL" altLang="en-US" sz="2800" baseline="30000" dirty="0">
                <a:latin typeface="Times New Roman" pitchFamily="18" charset="0"/>
                <a:cs typeface="Times New Roman" pitchFamily="18" charset="0"/>
              </a:rPr>
              <a:t>1</a:t>
            </a:r>
            <a:r>
              <a:rPr lang="nl-NL" altLang="en-US" sz="2800" dirty="0">
                <a:latin typeface="Times New Roman" pitchFamily="18" charset="0"/>
                <a:cs typeface="Times New Roman" pitchFamily="18" charset="0"/>
              </a:rPr>
              <a:t> + 2</a:t>
            </a:r>
            <a:r>
              <a:rPr lang="nl-NL" altLang="en-US" sz="2800" baseline="30000" dirty="0">
                <a:latin typeface="Times New Roman" pitchFamily="18" charset="0"/>
                <a:cs typeface="Times New Roman" pitchFamily="18" charset="0"/>
              </a:rPr>
              <a:t>3</a:t>
            </a:r>
            <a:r>
              <a:rPr lang="nl-NL" altLang="en-US" sz="2800" dirty="0">
                <a:latin typeface="Times New Roman" pitchFamily="18" charset="0"/>
                <a:cs typeface="Times New Roman" pitchFamily="18" charset="0"/>
              </a:rPr>
              <a:t> +.........+ 2</a:t>
            </a:r>
            <a:r>
              <a:rPr lang="nl-NL" altLang="en-US" sz="2800" baseline="30000" dirty="0">
                <a:latin typeface="Times New Roman" pitchFamily="18" charset="0"/>
                <a:cs typeface="Times New Roman" pitchFamily="18" charset="0"/>
              </a:rPr>
              <a:t>10</a:t>
            </a:r>
            <a:endParaRPr lang="en-US" altLang="en-US" sz="2800" dirty="0">
              <a:latin typeface="Times New Roman" pitchFamily="18" charset="0"/>
              <a:cs typeface="Times New Roman" pitchFamily="18" charset="0"/>
            </a:endParaRPr>
          </a:p>
          <a:p>
            <a:pPr marL="0" indent="0" eaLnBrk="1" hangingPunct="1">
              <a:buFont typeface="Arial" charset="0"/>
              <a:buNone/>
            </a:pPr>
            <a:r>
              <a:rPr lang="nl-NL" altLang="en-US" sz="2800" dirty="0">
                <a:latin typeface="Times New Roman" pitchFamily="18" charset="0"/>
                <a:cs typeface="Times New Roman" pitchFamily="18" charset="0"/>
              </a:rPr>
              <a:t>S  = 2</a:t>
            </a:r>
            <a:r>
              <a:rPr lang="nl-NL" altLang="en-US" sz="2800" baseline="30000" dirty="0">
                <a:latin typeface="Times New Roman" pitchFamily="18" charset="0"/>
                <a:cs typeface="Times New Roman" pitchFamily="18" charset="0"/>
              </a:rPr>
              <a:t>0</a:t>
            </a:r>
            <a:r>
              <a:rPr lang="nl-NL" altLang="en-US" sz="2800" dirty="0">
                <a:latin typeface="Times New Roman" pitchFamily="18" charset="0"/>
                <a:cs typeface="Times New Roman" pitchFamily="18" charset="0"/>
              </a:rPr>
              <a:t> + 2</a:t>
            </a:r>
            <a:r>
              <a:rPr lang="nl-NL" altLang="en-US" sz="2800" baseline="30000" dirty="0">
                <a:latin typeface="Times New Roman" pitchFamily="18" charset="0"/>
                <a:cs typeface="Times New Roman" pitchFamily="18" charset="0"/>
              </a:rPr>
              <a:t>1</a:t>
            </a:r>
            <a:r>
              <a:rPr lang="nl-NL" altLang="en-US" sz="2800" dirty="0">
                <a:latin typeface="Times New Roman" pitchFamily="18" charset="0"/>
                <a:cs typeface="Times New Roman" pitchFamily="18" charset="0"/>
              </a:rPr>
              <a:t> + 2</a:t>
            </a:r>
            <a:r>
              <a:rPr lang="nl-NL" altLang="en-US" sz="2800" baseline="30000" dirty="0">
                <a:latin typeface="Times New Roman" pitchFamily="18" charset="0"/>
                <a:cs typeface="Times New Roman" pitchFamily="18" charset="0"/>
              </a:rPr>
              <a:t>2</a:t>
            </a:r>
            <a:r>
              <a:rPr lang="nl-NL" altLang="en-US" sz="2800" dirty="0">
                <a:latin typeface="Times New Roman" pitchFamily="18" charset="0"/>
                <a:cs typeface="Times New Roman" pitchFamily="18" charset="0"/>
              </a:rPr>
              <a:t> +.................+ </a:t>
            </a:r>
            <a:r>
              <a:rPr lang="nl-NL" altLang="en-US" sz="2800" dirty="0" smtClean="0">
                <a:latin typeface="Times New Roman" pitchFamily="18" charset="0"/>
                <a:cs typeface="Times New Roman" pitchFamily="18" charset="0"/>
              </a:rPr>
              <a:t>2</a:t>
            </a:r>
            <a:r>
              <a:rPr lang="nl-NL" altLang="en-US" sz="2800" baseline="30000" dirty="0" smtClean="0">
                <a:latin typeface="Times New Roman" pitchFamily="18" charset="0"/>
                <a:cs typeface="Times New Roman" pitchFamily="18" charset="0"/>
              </a:rPr>
              <a:t>n</a:t>
            </a:r>
            <a:r>
              <a:rPr lang="nl-NL" altLang="en-US" sz="2800" baseline="-25000" dirty="0" smtClean="0">
                <a:latin typeface="Times New Roman" pitchFamily="18" charset="0"/>
                <a:cs typeface="Times New Roman" pitchFamily="18" charset="0"/>
              </a:rPr>
              <a:t> </a:t>
            </a:r>
            <a:r>
              <a:rPr lang="nl-NL" altLang="en-US" sz="2800" baseline="30000" dirty="0" smtClean="0">
                <a:latin typeface="Times New Roman" pitchFamily="18" charset="0"/>
                <a:cs typeface="Times New Roman" pitchFamily="18" charset="0"/>
              </a:rPr>
              <a:t> </a:t>
            </a:r>
            <a:r>
              <a:rPr lang="nl-NL" altLang="en-US" sz="2800" dirty="0" smtClean="0">
                <a:latin typeface="Times New Roman" pitchFamily="18" charset="0"/>
                <a:cs typeface="Times New Roman" pitchFamily="18" charset="0"/>
              </a:rPr>
              <a:t>   </a:t>
            </a:r>
            <a:r>
              <a:rPr lang="nl-NL" altLang="en-US" sz="2800" dirty="0">
                <a:latin typeface="Times New Roman" pitchFamily="18" charset="0"/>
                <a:cs typeface="Times New Roman" pitchFamily="18" charset="0"/>
              </a:rPr>
              <a:t>( n là số tự nhiên)</a:t>
            </a:r>
            <a:endParaRPr lang="en-US" altLang="en-US" sz="2800" dirty="0">
              <a:latin typeface="Times New Roman" pitchFamily="18" charset="0"/>
              <a:cs typeface="Times New Roman" pitchFamily="18" charset="0"/>
            </a:endParaRPr>
          </a:p>
          <a:p>
            <a:pPr marL="0" indent="0" eaLnBrk="1" hangingPunct="1"/>
            <a:endParaRPr lang="en-US" altLang="en-US" dirty="0">
              <a:latin typeface="Times New Roman" pitchFamily="18" charset="0"/>
              <a:cs typeface="Times New Roman" pitchFamily="18" charset="0"/>
            </a:endParaRPr>
          </a:p>
        </p:txBody>
      </p:sp>
      <p:sp>
        <p:nvSpPr>
          <p:cNvPr id="8" name="TextBox 7"/>
          <p:cNvSpPr txBox="1">
            <a:spLocks noChangeArrowheads="1"/>
          </p:cNvSpPr>
          <p:nvPr/>
        </p:nvSpPr>
        <p:spPr bwMode="auto">
          <a:xfrm>
            <a:off x="34977" y="0"/>
            <a:ext cx="8920163" cy="738660"/>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a:t>
            </a:r>
            <a:r>
              <a:rPr lang="vi-VN" altLang="en-US" sz="2800" b="1" dirty="0">
                <a:solidFill>
                  <a:srgbClr val="FF0000"/>
                </a:solidFill>
                <a:latin typeface="Times New Roman" pitchFamily="18" charset="0"/>
                <a:ea typeface="Arial" charset="0"/>
                <a:cs typeface="Times New Roman" pitchFamily="18" charset="0"/>
              </a:rPr>
              <a:t>I</a:t>
            </a:r>
            <a:r>
              <a:rPr lang="nl-NL" altLang="en-US" sz="2800" b="1" dirty="0">
                <a:solidFill>
                  <a:srgbClr val="FF0000"/>
                </a:solidFill>
                <a:latin typeface="Times New Roman" pitchFamily="18" charset="0"/>
                <a:ea typeface="Arial" charset="0"/>
                <a:cs typeface="Times New Roman" pitchFamily="18" charset="0"/>
              </a:rPr>
              <a:t>.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903030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434">
                                            <p:txEl>
                                              <p:pRg st="0" end="0"/>
                                            </p:txEl>
                                          </p:spTgt>
                                        </p:tgtEl>
                                        <p:attrNameLst>
                                          <p:attrName>style.visibility</p:attrName>
                                        </p:attrNameLst>
                                      </p:cBhvr>
                                      <p:to>
                                        <p:strVal val="visible"/>
                                      </p:to>
                                    </p:set>
                                    <p:animEffect transition="in" filter="fade">
                                      <p:cBhvr>
                                        <p:cTn id="9" dur="500"/>
                                        <p:tgtEl>
                                          <p:spTgt spid="18434">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fade">
                                      <p:cBhvr>
                                        <p:cTn id="12" dur="500"/>
                                        <p:tgtEl>
                                          <p:spTgt spid="1843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animEffect transition="in" filter="fade">
                                      <p:cBhvr>
                                        <p:cTn id="15" dur="500"/>
                                        <p:tgtEl>
                                          <p:spTgt spid="1843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34">
                                            <p:txEl>
                                              <p:pRg st="3" end="3"/>
                                            </p:txEl>
                                          </p:spTgt>
                                        </p:tgtEl>
                                        <p:attrNameLst>
                                          <p:attrName>style.visibility</p:attrName>
                                        </p:attrNameLst>
                                      </p:cBhvr>
                                      <p:to>
                                        <p:strVal val="visible"/>
                                      </p:to>
                                    </p:set>
                                    <p:animEffect transition="in" filter="fade">
                                      <p:cBhvr>
                                        <p:cTn id="18" dur="500"/>
                                        <p:tgtEl>
                                          <p:spTgt spid="1843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434">
                                            <p:txEl>
                                              <p:pRg st="4" end="4"/>
                                            </p:txEl>
                                          </p:spTgt>
                                        </p:tgtEl>
                                        <p:attrNameLst>
                                          <p:attrName>style.visibility</p:attrName>
                                        </p:attrNameLst>
                                      </p:cBhvr>
                                      <p:to>
                                        <p:strVal val="visible"/>
                                      </p:to>
                                    </p:set>
                                    <p:animEffect transition="in" filter="fade">
                                      <p:cBhvr>
                                        <p:cTn id="21" dur="500"/>
                                        <p:tgtEl>
                                          <p:spTgt spid="1843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434">
                                            <p:txEl>
                                              <p:pRg st="5" end="5"/>
                                            </p:txEl>
                                          </p:spTgt>
                                        </p:tgtEl>
                                        <p:attrNameLst>
                                          <p:attrName>style.visibility</p:attrName>
                                        </p:attrNameLst>
                                      </p:cBhvr>
                                      <p:to>
                                        <p:strVal val="visible"/>
                                      </p:to>
                                    </p:set>
                                    <p:animEffect transition="in" filter="fade">
                                      <p:cBhvr>
                                        <p:cTn id="24" dur="500"/>
                                        <p:tgtEl>
                                          <p:spTgt spid="1843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434">
                                            <p:txEl>
                                              <p:pRg st="6" end="6"/>
                                            </p:txEl>
                                          </p:spTgt>
                                        </p:tgtEl>
                                        <p:attrNameLst>
                                          <p:attrName>style.visibility</p:attrName>
                                        </p:attrNameLst>
                                      </p:cBhvr>
                                      <p:to>
                                        <p:strVal val="visible"/>
                                      </p:to>
                                    </p:set>
                                    <p:animEffect transition="in" filter="fade">
                                      <p:cBhvr>
                                        <p:cTn id="27" dur="500"/>
                                        <p:tgtEl>
                                          <p:spTgt spid="1843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434">
                                            <p:txEl>
                                              <p:pRg st="7" end="7"/>
                                            </p:txEl>
                                          </p:spTgt>
                                        </p:tgtEl>
                                        <p:attrNameLst>
                                          <p:attrName>style.visibility</p:attrName>
                                        </p:attrNameLst>
                                      </p:cBhvr>
                                      <p:to>
                                        <p:strVal val="visible"/>
                                      </p:to>
                                    </p:set>
                                    <p:animEffect transition="in" filter="fade">
                                      <p:cBhvr>
                                        <p:cTn id="30" dur="500"/>
                                        <p:tgtEl>
                                          <p:spTgt spid="1843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434">
                                            <p:txEl>
                                              <p:pRg st="8" end="8"/>
                                            </p:txEl>
                                          </p:spTgt>
                                        </p:tgtEl>
                                        <p:attrNameLst>
                                          <p:attrName>style.visibility</p:attrName>
                                        </p:attrNameLst>
                                      </p:cBhvr>
                                      <p:to>
                                        <p:strVal val="visible"/>
                                      </p:to>
                                    </p:set>
                                    <p:animEffect transition="in" filter="fade">
                                      <p:cBhvr>
                                        <p:cTn id="33" dur="500"/>
                                        <p:tgtEl>
                                          <p:spTgt spid="18434">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434">
                                            <p:txEl>
                                              <p:pRg st="9" end="9"/>
                                            </p:txEl>
                                          </p:spTgt>
                                        </p:tgtEl>
                                        <p:attrNameLst>
                                          <p:attrName>style.visibility</p:attrName>
                                        </p:attrNameLst>
                                      </p:cBhvr>
                                      <p:to>
                                        <p:strVal val="visible"/>
                                      </p:to>
                                    </p:set>
                                    <p:animEffect transition="in" filter="fade">
                                      <p:cBhvr>
                                        <p:cTn id="36" dur="500"/>
                                        <p:tgtEl>
                                          <p:spTgt spid="1843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71438" y="1676400"/>
            <a:ext cx="9104312" cy="4419600"/>
          </a:xfrm>
        </p:spPr>
        <p:txBody>
          <a:bodyPr/>
          <a:lstStyle/>
          <a:p>
            <a:pPr marL="0" indent="0" eaLnBrk="1" hangingPunct="1">
              <a:buFont typeface="Arial" charset="0"/>
              <a:buNone/>
            </a:pPr>
            <a:r>
              <a:rPr lang="nl-NL" altLang="en-US" sz="2800" b="1" dirty="0">
                <a:solidFill>
                  <a:srgbClr val="FF0000"/>
                </a:solidFill>
                <a:latin typeface="Times New Roman" pitchFamily="18" charset="0"/>
                <a:cs typeface="Times New Roman" pitchFamily="18" charset="0"/>
              </a:rPr>
              <a:t>Bài 3:</a:t>
            </a:r>
            <a:r>
              <a:rPr lang="nl-NL" altLang="en-US" sz="2800" b="1" dirty="0">
                <a:latin typeface="Times New Roman" pitchFamily="18" charset="0"/>
                <a:cs typeface="Times New Roman" pitchFamily="18" charset="0"/>
              </a:rPr>
              <a:t>  a) Thực hiện phép tính</a:t>
            </a:r>
            <a:r>
              <a:rPr lang="nl-NL" altLang="en-US" sz="2800" b="1" dirty="0"/>
              <a:t>:</a:t>
            </a:r>
            <a:endParaRPr lang="en-US" altLang="en-US" sz="2800" b="1" dirty="0"/>
          </a:p>
          <a:p>
            <a:pPr marL="0" indent="0" eaLnBrk="1" hangingPunct="1">
              <a:buFont typeface="Arial" charset="0"/>
              <a:buNone/>
            </a:pPr>
            <a:r>
              <a:rPr lang="nl-NL" altLang="en-US" sz="2800" dirty="0">
                <a:latin typeface="Times New Roman" pitchFamily="18" charset="0"/>
                <a:cs typeface="Times New Roman" pitchFamily="18" charset="0"/>
              </a:rPr>
              <a:t>   2</a:t>
            </a:r>
            <a:r>
              <a:rPr lang="nl-NL" altLang="en-US" sz="2800" baseline="30000" dirty="0">
                <a:latin typeface="Times New Roman" pitchFamily="18" charset="0"/>
                <a:cs typeface="Times New Roman" pitchFamily="18" charset="0"/>
              </a:rPr>
              <a:t>0</a:t>
            </a:r>
            <a:r>
              <a:rPr lang="nl-NL" altLang="en-US" sz="2800" dirty="0">
                <a:latin typeface="Times New Roman" pitchFamily="18" charset="0"/>
                <a:cs typeface="Times New Roman" pitchFamily="18" charset="0"/>
              </a:rPr>
              <a:t> = 1 </a:t>
            </a:r>
          </a:p>
          <a:p>
            <a:pPr marL="0" indent="0" eaLnBrk="1" hangingPunct="1">
              <a:buFont typeface="Arial" charset="0"/>
              <a:buNone/>
            </a:pPr>
            <a:r>
              <a:rPr lang="nl-NL" altLang="en-US" sz="2800" dirty="0">
                <a:latin typeface="Times New Roman" pitchFamily="18" charset="0"/>
                <a:cs typeface="Times New Roman" pitchFamily="18" charset="0"/>
              </a:rPr>
              <a:t>   2</a:t>
            </a:r>
            <a:r>
              <a:rPr lang="nl-NL" altLang="en-US" sz="2800" baseline="30000" dirty="0">
                <a:latin typeface="Times New Roman" pitchFamily="18" charset="0"/>
                <a:cs typeface="Times New Roman" pitchFamily="18" charset="0"/>
              </a:rPr>
              <a:t>1</a:t>
            </a:r>
            <a:r>
              <a:rPr lang="nl-NL" altLang="en-US" sz="2800" dirty="0">
                <a:latin typeface="Times New Roman" pitchFamily="18" charset="0"/>
                <a:cs typeface="Times New Roman" pitchFamily="18" charset="0"/>
              </a:rPr>
              <a:t> =  2 </a:t>
            </a:r>
          </a:p>
          <a:p>
            <a:pPr marL="0" indent="0" eaLnBrk="1" hangingPunct="1">
              <a:buFont typeface="Arial" charset="0"/>
              <a:buNone/>
            </a:pPr>
            <a:r>
              <a:rPr lang="nl-NL" altLang="en-US" sz="2800" dirty="0">
                <a:latin typeface="Times New Roman" pitchFamily="18" charset="0"/>
                <a:cs typeface="Times New Roman" pitchFamily="18" charset="0"/>
              </a:rPr>
              <a:t>   2</a:t>
            </a:r>
            <a:r>
              <a:rPr lang="nl-NL" altLang="en-US" sz="2800" baseline="30000" dirty="0">
                <a:latin typeface="Times New Roman" pitchFamily="18" charset="0"/>
                <a:cs typeface="Times New Roman" pitchFamily="18" charset="0"/>
              </a:rPr>
              <a:t>2 </a:t>
            </a:r>
            <a:r>
              <a:rPr lang="nl-NL" altLang="en-US" sz="2800" dirty="0">
                <a:latin typeface="Times New Roman" pitchFamily="18" charset="0"/>
                <a:cs typeface="Times New Roman" pitchFamily="18" charset="0"/>
              </a:rPr>
              <a:t>=  2.2 = 4                           </a:t>
            </a:r>
            <a:endParaRPr lang="en-US" altLang="en-US" sz="2800" dirty="0">
              <a:latin typeface="Times New Roman" pitchFamily="18" charset="0"/>
              <a:cs typeface="Times New Roman" pitchFamily="18" charset="0"/>
            </a:endParaRPr>
          </a:p>
          <a:p>
            <a:pPr marL="0" indent="0" eaLnBrk="1" hangingPunct="1">
              <a:buFont typeface="Arial" charset="0"/>
              <a:buNone/>
            </a:pPr>
            <a:r>
              <a:rPr lang="nl-NL" altLang="en-US" sz="2800" dirty="0">
                <a:latin typeface="Times New Roman" pitchFamily="18" charset="0"/>
                <a:cs typeface="Times New Roman" pitchFamily="18" charset="0"/>
              </a:rPr>
              <a:t>   2</a:t>
            </a:r>
            <a:r>
              <a:rPr lang="nl-NL" altLang="en-US" sz="2800" baseline="30000" dirty="0">
                <a:latin typeface="Times New Roman" pitchFamily="18" charset="0"/>
                <a:cs typeface="Times New Roman" pitchFamily="18" charset="0"/>
              </a:rPr>
              <a:t>3 </a:t>
            </a:r>
            <a:r>
              <a:rPr lang="nl-NL" altLang="en-US" sz="2800" dirty="0">
                <a:latin typeface="Times New Roman" pitchFamily="18" charset="0"/>
                <a:cs typeface="Times New Roman" pitchFamily="18" charset="0"/>
              </a:rPr>
              <a:t>= 	 2.2.2 = 8</a:t>
            </a:r>
          </a:p>
          <a:p>
            <a:pPr marL="0" indent="0" eaLnBrk="1" hangingPunct="1">
              <a:buFont typeface="Arial" charset="0"/>
              <a:buNone/>
            </a:pPr>
            <a:r>
              <a:rPr lang="nl-NL" altLang="en-US" sz="2800" dirty="0">
                <a:latin typeface="Times New Roman" pitchFamily="18" charset="0"/>
                <a:cs typeface="Times New Roman" pitchFamily="18" charset="0"/>
              </a:rPr>
              <a:t>   2</a:t>
            </a:r>
            <a:r>
              <a:rPr lang="nl-NL" altLang="en-US" sz="2800" baseline="30000" dirty="0">
                <a:latin typeface="Times New Roman" pitchFamily="18" charset="0"/>
                <a:cs typeface="Times New Roman" pitchFamily="18" charset="0"/>
              </a:rPr>
              <a:t>4 </a:t>
            </a:r>
            <a:r>
              <a:rPr lang="nl-NL" altLang="en-US" sz="2800" dirty="0">
                <a:latin typeface="Times New Roman" pitchFamily="18" charset="0"/>
                <a:cs typeface="Times New Roman" pitchFamily="18" charset="0"/>
              </a:rPr>
              <a:t>=  2.2.2.2 = 16</a:t>
            </a:r>
          </a:p>
          <a:p>
            <a:pPr marL="0" indent="0" eaLnBrk="1" hangingPunct="1">
              <a:buFont typeface="Arial" charset="0"/>
              <a:buNone/>
            </a:pPr>
            <a:r>
              <a:rPr lang="nl-NL" altLang="en-US" sz="2800" dirty="0">
                <a:latin typeface="Times New Roman" pitchFamily="18" charset="0"/>
                <a:cs typeface="Times New Roman" pitchFamily="18" charset="0"/>
              </a:rPr>
              <a:t>   2</a:t>
            </a:r>
            <a:r>
              <a:rPr lang="nl-NL" altLang="en-US" sz="2800" baseline="30000" dirty="0">
                <a:latin typeface="Times New Roman" pitchFamily="18" charset="0"/>
                <a:cs typeface="Times New Roman" pitchFamily="18" charset="0"/>
              </a:rPr>
              <a:t>5 </a:t>
            </a:r>
            <a:r>
              <a:rPr lang="nl-NL" altLang="en-US" sz="2800" dirty="0">
                <a:latin typeface="Times New Roman" pitchFamily="18" charset="0"/>
                <a:cs typeface="Times New Roman" pitchFamily="18" charset="0"/>
              </a:rPr>
              <a:t>=  2.2.2.2.2 = </a:t>
            </a:r>
            <a:r>
              <a:rPr lang="en-US" altLang="en-US" sz="2800" dirty="0">
                <a:latin typeface="Times New Roman" pitchFamily="18" charset="0"/>
                <a:cs typeface="Times New Roman" pitchFamily="18" charset="0"/>
              </a:rPr>
              <a:t>32</a:t>
            </a:r>
          </a:p>
          <a:p>
            <a:pPr marL="0" indent="0" eaLnBrk="1" hangingPunct="1">
              <a:buFont typeface="Arial" charset="0"/>
              <a:buNone/>
            </a:pPr>
            <a:r>
              <a:rPr lang="en-US" altLang="en-US" sz="2800" dirty="0">
                <a:latin typeface="Times New Roman" pitchFamily="18" charset="0"/>
                <a:cs typeface="Times New Roman" pitchFamily="18" charset="0"/>
              </a:rPr>
              <a:t>   </a:t>
            </a:r>
            <a:r>
              <a:rPr lang="nl-NL" altLang="en-US" sz="2800" dirty="0">
                <a:latin typeface="Times New Roman" pitchFamily="18" charset="0"/>
                <a:cs typeface="Times New Roman" pitchFamily="18" charset="0"/>
              </a:rPr>
              <a:t>2</a:t>
            </a:r>
            <a:r>
              <a:rPr lang="nl-NL" altLang="en-US" sz="2800" baseline="30000" dirty="0">
                <a:latin typeface="Times New Roman" pitchFamily="18" charset="0"/>
                <a:cs typeface="Times New Roman" pitchFamily="18" charset="0"/>
              </a:rPr>
              <a:t>6 </a:t>
            </a:r>
            <a:r>
              <a:rPr lang="nl-NL" altLang="en-US" sz="2800" dirty="0">
                <a:latin typeface="Times New Roman" pitchFamily="18" charset="0"/>
                <a:cs typeface="Times New Roman" pitchFamily="18" charset="0"/>
              </a:rPr>
              <a:t>=  2.2.2.2.2.2 = 64</a:t>
            </a:r>
            <a:endParaRPr lang="en-US" altLang="en-US" sz="2800" dirty="0"/>
          </a:p>
        </p:txBody>
      </p:sp>
      <p:sp>
        <p:nvSpPr>
          <p:cNvPr id="4" name="TextBox 3"/>
          <p:cNvSpPr txBox="1">
            <a:spLocks noChangeArrowheads="1"/>
          </p:cNvSpPr>
          <p:nvPr/>
        </p:nvSpPr>
        <p:spPr bwMode="auto">
          <a:xfrm>
            <a:off x="71436" y="207004"/>
            <a:ext cx="8920163" cy="738660"/>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a:t>
            </a:r>
            <a:r>
              <a:rPr lang="vi-VN" altLang="en-US" sz="2800" b="1" dirty="0">
                <a:solidFill>
                  <a:srgbClr val="FF0000"/>
                </a:solidFill>
                <a:latin typeface="Times New Roman" pitchFamily="18" charset="0"/>
                <a:ea typeface="Arial" charset="0"/>
                <a:cs typeface="Times New Roman" pitchFamily="18" charset="0"/>
              </a:rPr>
              <a:t>I</a:t>
            </a:r>
            <a:r>
              <a:rPr lang="nl-NL" altLang="en-US" sz="2800" b="1" dirty="0">
                <a:solidFill>
                  <a:srgbClr val="FF0000"/>
                </a:solidFill>
                <a:latin typeface="Times New Roman" pitchFamily="18" charset="0"/>
                <a:ea typeface="Arial" charset="0"/>
                <a:cs typeface="Times New Roman" pitchFamily="18" charset="0"/>
              </a:rPr>
              <a:t>.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
        <p:nvSpPr>
          <p:cNvPr id="5" name="TextBox 4"/>
          <p:cNvSpPr txBox="1">
            <a:spLocks noChangeArrowheads="1"/>
          </p:cNvSpPr>
          <p:nvPr/>
        </p:nvSpPr>
        <p:spPr bwMode="auto">
          <a:xfrm>
            <a:off x="5405438" y="3190875"/>
            <a:ext cx="211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nl-NL" altLang="en-US" sz="2800">
                <a:latin typeface="Times New Roman" pitchFamily="18" charset="0"/>
                <a:cs typeface="Times New Roman" pitchFamily="18" charset="0"/>
              </a:rPr>
              <a:t>2</a:t>
            </a:r>
            <a:r>
              <a:rPr lang="nl-NL" altLang="en-US" sz="2800" baseline="30000">
                <a:latin typeface="Times New Roman" pitchFamily="18" charset="0"/>
                <a:cs typeface="Times New Roman" pitchFamily="18" charset="0"/>
              </a:rPr>
              <a:t>1+1</a:t>
            </a:r>
            <a:r>
              <a:rPr lang="nl-NL" altLang="en-US"/>
              <a:t> </a:t>
            </a:r>
            <a:r>
              <a:rPr lang="en-US" altLang="en-US" sz="2800">
                <a:latin typeface="Times New Roman" pitchFamily="18" charset="0"/>
                <a:cs typeface="Times New Roman" pitchFamily="18" charset="0"/>
              </a:rPr>
              <a:t>=</a:t>
            </a:r>
            <a:r>
              <a:rPr lang="nl-NL" altLang="en-US" sz="2800">
                <a:latin typeface="Times New Roman" pitchFamily="18" charset="0"/>
                <a:cs typeface="Times New Roman" pitchFamily="18" charset="0"/>
              </a:rPr>
              <a:t> 2</a:t>
            </a:r>
            <a:r>
              <a:rPr lang="nl-NL" altLang="en-US" sz="2800" baseline="30000">
                <a:latin typeface="Times New Roman" pitchFamily="18" charset="0"/>
                <a:cs typeface="Times New Roman" pitchFamily="18" charset="0"/>
              </a:rPr>
              <a:t>2</a:t>
            </a:r>
            <a:r>
              <a:rPr lang="nl-NL" altLang="en-US" sz="2800">
                <a:latin typeface="Times New Roman" pitchFamily="18" charset="0"/>
                <a:cs typeface="Times New Roman" pitchFamily="18" charset="0"/>
              </a:rPr>
              <a:t> = 4</a:t>
            </a:r>
            <a:endParaRPr lang="en-US" altLang="en-US" sz="2800">
              <a:latin typeface="Times New Roman" pitchFamily="18" charset="0"/>
              <a:cs typeface="Times New Roman" pitchFamily="18" charset="0"/>
            </a:endParaRPr>
          </a:p>
        </p:txBody>
      </p:sp>
      <p:sp>
        <p:nvSpPr>
          <p:cNvPr id="6" name="TextBox 5"/>
          <p:cNvSpPr txBox="1">
            <a:spLocks noChangeArrowheads="1"/>
          </p:cNvSpPr>
          <p:nvPr/>
        </p:nvSpPr>
        <p:spPr bwMode="auto">
          <a:xfrm>
            <a:off x="5405438" y="3729038"/>
            <a:ext cx="211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nl-NL" altLang="en-US" sz="2800">
                <a:latin typeface="Times New Roman" pitchFamily="18" charset="0"/>
                <a:cs typeface="Times New Roman" pitchFamily="18" charset="0"/>
              </a:rPr>
              <a:t>2</a:t>
            </a:r>
            <a:r>
              <a:rPr lang="nl-NL" altLang="en-US" sz="2800" baseline="30000">
                <a:latin typeface="Times New Roman" pitchFamily="18" charset="0"/>
                <a:cs typeface="Times New Roman" pitchFamily="18" charset="0"/>
              </a:rPr>
              <a:t>1+2</a:t>
            </a:r>
            <a:r>
              <a:rPr lang="nl-NL" altLang="en-US"/>
              <a:t> </a:t>
            </a:r>
            <a:r>
              <a:rPr lang="en-US" altLang="en-US" sz="2800">
                <a:latin typeface="Times New Roman" pitchFamily="18" charset="0"/>
                <a:cs typeface="Times New Roman" pitchFamily="18" charset="0"/>
              </a:rPr>
              <a:t>=</a:t>
            </a:r>
            <a:r>
              <a:rPr lang="nl-NL" altLang="en-US" sz="2800">
                <a:latin typeface="Times New Roman" pitchFamily="18" charset="0"/>
                <a:cs typeface="Times New Roman" pitchFamily="18" charset="0"/>
              </a:rPr>
              <a:t> 2</a:t>
            </a:r>
            <a:r>
              <a:rPr lang="nl-NL" altLang="en-US" sz="2800" baseline="30000">
                <a:latin typeface="Times New Roman" pitchFamily="18" charset="0"/>
                <a:cs typeface="Times New Roman" pitchFamily="18" charset="0"/>
              </a:rPr>
              <a:t>3</a:t>
            </a:r>
            <a:r>
              <a:rPr lang="nl-NL" altLang="en-US" sz="2800">
                <a:latin typeface="Times New Roman" pitchFamily="18" charset="0"/>
                <a:cs typeface="Times New Roman" pitchFamily="18" charset="0"/>
              </a:rPr>
              <a:t> = 8</a:t>
            </a:r>
            <a:endParaRPr lang="en-US" altLang="en-US" sz="2800">
              <a:latin typeface="Times New Roman" pitchFamily="18" charset="0"/>
              <a:cs typeface="Times New Roman" pitchFamily="18" charset="0"/>
            </a:endParaRPr>
          </a:p>
        </p:txBody>
      </p:sp>
      <p:sp>
        <p:nvSpPr>
          <p:cNvPr id="7" name="TextBox 6"/>
          <p:cNvSpPr txBox="1">
            <a:spLocks noChangeArrowheads="1"/>
          </p:cNvSpPr>
          <p:nvPr/>
        </p:nvSpPr>
        <p:spPr bwMode="auto">
          <a:xfrm>
            <a:off x="5405438" y="4225925"/>
            <a:ext cx="2381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nl-NL" altLang="en-US" sz="2800">
                <a:latin typeface="Times New Roman" pitchFamily="18" charset="0"/>
                <a:cs typeface="Times New Roman" pitchFamily="18" charset="0"/>
              </a:rPr>
              <a:t>2</a:t>
            </a:r>
            <a:r>
              <a:rPr lang="nl-NL" altLang="en-US" sz="2800" baseline="30000">
                <a:latin typeface="Times New Roman" pitchFamily="18" charset="0"/>
                <a:cs typeface="Times New Roman" pitchFamily="18" charset="0"/>
              </a:rPr>
              <a:t>1+3</a:t>
            </a:r>
            <a:r>
              <a:rPr lang="nl-NL" altLang="en-US"/>
              <a:t> </a:t>
            </a:r>
            <a:r>
              <a:rPr lang="en-US" altLang="en-US" sz="2800">
                <a:latin typeface="Times New Roman" pitchFamily="18" charset="0"/>
                <a:cs typeface="Times New Roman" pitchFamily="18" charset="0"/>
              </a:rPr>
              <a:t>=</a:t>
            </a:r>
            <a:r>
              <a:rPr lang="nl-NL" altLang="en-US" sz="2800">
                <a:latin typeface="Times New Roman" pitchFamily="18" charset="0"/>
                <a:cs typeface="Times New Roman" pitchFamily="18" charset="0"/>
              </a:rPr>
              <a:t> 2</a:t>
            </a:r>
            <a:r>
              <a:rPr lang="nl-NL" altLang="en-US" sz="2800" baseline="30000">
                <a:latin typeface="Times New Roman" pitchFamily="18" charset="0"/>
                <a:cs typeface="Times New Roman" pitchFamily="18" charset="0"/>
              </a:rPr>
              <a:t>4</a:t>
            </a:r>
            <a:r>
              <a:rPr lang="nl-NL" altLang="en-US" sz="2800">
                <a:latin typeface="Times New Roman" pitchFamily="18" charset="0"/>
                <a:cs typeface="Times New Roman" pitchFamily="18" charset="0"/>
              </a:rPr>
              <a:t> = 16</a:t>
            </a:r>
            <a:endParaRPr lang="en-US" altLang="en-US" sz="2800">
              <a:latin typeface="Times New Roman" pitchFamily="18" charset="0"/>
              <a:cs typeface="Times New Roman" pitchFamily="18" charset="0"/>
            </a:endParaRPr>
          </a:p>
        </p:txBody>
      </p:sp>
      <p:sp>
        <p:nvSpPr>
          <p:cNvPr id="8" name="TextBox 7"/>
          <p:cNvSpPr txBox="1">
            <a:spLocks noChangeArrowheads="1"/>
          </p:cNvSpPr>
          <p:nvPr/>
        </p:nvSpPr>
        <p:spPr bwMode="auto">
          <a:xfrm>
            <a:off x="5410200" y="4752975"/>
            <a:ext cx="2428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nl-NL" altLang="en-US" sz="2800">
                <a:latin typeface="Times New Roman" pitchFamily="18" charset="0"/>
                <a:cs typeface="Times New Roman" pitchFamily="18" charset="0"/>
              </a:rPr>
              <a:t>2</a:t>
            </a:r>
            <a:r>
              <a:rPr lang="nl-NL" altLang="en-US" sz="2800" baseline="30000">
                <a:latin typeface="Times New Roman" pitchFamily="18" charset="0"/>
                <a:cs typeface="Times New Roman" pitchFamily="18" charset="0"/>
              </a:rPr>
              <a:t>1+4</a:t>
            </a:r>
            <a:r>
              <a:rPr lang="nl-NL" altLang="en-US"/>
              <a:t> </a:t>
            </a:r>
            <a:r>
              <a:rPr lang="en-US" altLang="en-US" sz="2800">
                <a:latin typeface="Times New Roman" pitchFamily="18" charset="0"/>
                <a:cs typeface="Times New Roman" pitchFamily="18" charset="0"/>
              </a:rPr>
              <a:t>=</a:t>
            </a:r>
            <a:r>
              <a:rPr lang="nl-NL" altLang="en-US" sz="2800">
                <a:latin typeface="Times New Roman" pitchFamily="18" charset="0"/>
                <a:cs typeface="Times New Roman" pitchFamily="18" charset="0"/>
              </a:rPr>
              <a:t> 2</a:t>
            </a:r>
            <a:r>
              <a:rPr lang="nl-NL" altLang="en-US" sz="2800" baseline="30000">
                <a:latin typeface="Times New Roman" pitchFamily="18" charset="0"/>
                <a:cs typeface="Times New Roman" pitchFamily="18" charset="0"/>
              </a:rPr>
              <a:t>5</a:t>
            </a:r>
            <a:r>
              <a:rPr lang="nl-NL" altLang="en-US" sz="2800">
                <a:latin typeface="Times New Roman" pitchFamily="18" charset="0"/>
                <a:cs typeface="Times New Roman" pitchFamily="18" charset="0"/>
              </a:rPr>
              <a:t> = 32</a:t>
            </a:r>
            <a:endParaRPr lang="en-US" altLang="en-US" sz="2800">
              <a:latin typeface="Times New Roman" pitchFamily="18" charset="0"/>
              <a:cs typeface="Times New Roman" pitchFamily="18" charset="0"/>
            </a:endParaRPr>
          </a:p>
        </p:txBody>
      </p:sp>
      <p:sp>
        <p:nvSpPr>
          <p:cNvPr id="11" name="TextBox 10"/>
          <p:cNvSpPr txBox="1">
            <a:spLocks noChangeArrowheads="1"/>
          </p:cNvSpPr>
          <p:nvPr/>
        </p:nvSpPr>
        <p:spPr bwMode="auto">
          <a:xfrm>
            <a:off x="4492625" y="3178175"/>
            <a:ext cx="101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vi-VN" altLang="en-US" sz="2800">
                <a:latin typeface="Times New Roman" pitchFamily="18" charset="0"/>
                <a:cs typeface="Times New Roman" pitchFamily="18" charset="0"/>
              </a:rPr>
              <a:t>2.</a:t>
            </a:r>
            <a:r>
              <a:rPr lang="nl-NL" altLang="en-US" sz="2800">
                <a:latin typeface="Times New Roman" pitchFamily="18" charset="0"/>
                <a:cs typeface="Times New Roman" pitchFamily="18" charset="0"/>
              </a:rPr>
              <a:t>2</a:t>
            </a:r>
            <a:r>
              <a:rPr lang="vi-VN" altLang="en-US" sz="2800" baseline="30000">
                <a:latin typeface="Times New Roman" pitchFamily="18" charset="0"/>
                <a:cs typeface="Times New Roman" pitchFamily="18" charset="0"/>
              </a:rPr>
              <a:t>1 </a:t>
            </a:r>
            <a:r>
              <a:rPr lang="vi-VN" altLang="en-US" sz="2800">
                <a:latin typeface="Times New Roman" pitchFamily="18" charset="0"/>
                <a:cs typeface="Times New Roman" pitchFamily="18" charset="0"/>
              </a:rPr>
              <a:t>=</a:t>
            </a:r>
            <a:endParaRPr lang="en-US" altLang="en-US" sz="2800">
              <a:latin typeface="Times New Roman" pitchFamily="18" charset="0"/>
              <a:cs typeface="Times New Roman" pitchFamily="18" charset="0"/>
            </a:endParaRPr>
          </a:p>
        </p:txBody>
      </p:sp>
      <p:sp>
        <p:nvSpPr>
          <p:cNvPr id="12" name="TextBox 11"/>
          <p:cNvSpPr txBox="1">
            <a:spLocks noChangeArrowheads="1"/>
          </p:cNvSpPr>
          <p:nvPr/>
        </p:nvSpPr>
        <p:spPr bwMode="auto">
          <a:xfrm>
            <a:off x="4530725" y="3716338"/>
            <a:ext cx="1016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vi-VN" altLang="en-US" sz="2800">
                <a:latin typeface="Times New Roman" pitchFamily="18" charset="0"/>
                <a:cs typeface="Times New Roman" pitchFamily="18" charset="0"/>
              </a:rPr>
              <a:t>2.</a:t>
            </a:r>
            <a:r>
              <a:rPr lang="nl-NL" altLang="en-US" sz="2800">
                <a:latin typeface="Times New Roman" pitchFamily="18" charset="0"/>
                <a:cs typeface="Times New Roman" pitchFamily="18" charset="0"/>
              </a:rPr>
              <a:t>2</a:t>
            </a:r>
            <a:r>
              <a:rPr lang="vi-VN" altLang="en-US" sz="2800" baseline="30000">
                <a:latin typeface="Times New Roman" pitchFamily="18" charset="0"/>
                <a:cs typeface="Times New Roman" pitchFamily="18" charset="0"/>
              </a:rPr>
              <a:t>2 </a:t>
            </a:r>
            <a:r>
              <a:rPr lang="vi-VN" altLang="en-US" sz="2800">
                <a:latin typeface="Times New Roman" pitchFamily="18" charset="0"/>
                <a:cs typeface="Times New Roman" pitchFamily="18" charset="0"/>
              </a:rPr>
              <a:t>=</a:t>
            </a:r>
            <a:endParaRPr lang="en-US" altLang="en-US" sz="2800">
              <a:latin typeface="Times New Roman" pitchFamily="18" charset="0"/>
              <a:cs typeface="Times New Roman" pitchFamily="18" charset="0"/>
            </a:endParaRPr>
          </a:p>
        </p:txBody>
      </p:sp>
      <p:sp>
        <p:nvSpPr>
          <p:cNvPr id="13" name="TextBox 12"/>
          <p:cNvSpPr txBox="1">
            <a:spLocks noChangeArrowheads="1"/>
          </p:cNvSpPr>
          <p:nvPr/>
        </p:nvSpPr>
        <p:spPr bwMode="auto">
          <a:xfrm>
            <a:off x="4530725" y="4232275"/>
            <a:ext cx="101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vi-VN" altLang="en-US" sz="2800">
                <a:latin typeface="Times New Roman" pitchFamily="18" charset="0"/>
                <a:cs typeface="Times New Roman" pitchFamily="18" charset="0"/>
              </a:rPr>
              <a:t>2.</a:t>
            </a:r>
            <a:r>
              <a:rPr lang="nl-NL" altLang="en-US" sz="2800">
                <a:latin typeface="Times New Roman" pitchFamily="18" charset="0"/>
                <a:cs typeface="Times New Roman" pitchFamily="18" charset="0"/>
              </a:rPr>
              <a:t>2</a:t>
            </a:r>
            <a:r>
              <a:rPr lang="vi-VN" altLang="en-US" sz="2800" baseline="30000">
                <a:latin typeface="Times New Roman" pitchFamily="18" charset="0"/>
                <a:cs typeface="Times New Roman" pitchFamily="18" charset="0"/>
              </a:rPr>
              <a:t>3 </a:t>
            </a:r>
            <a:r>
              <a:rPr lang="vi-VN" altLang="en-US" sz="2800">
                <a:latin typeface="Times New Roman" pitchFamily="18" charset="0"/>
                <a:cs typeface="Times New Roman" pitchFamily="18" charset="0"/>
              </a:rPr>
              <a:t>=</a:t>
            </a:r>
            <a:endParaRPr lang="en-US" altLang="en-US" sz="2800">
              <a:latin typeface="Times New Roman" pitchFamily="18" charset="0"/>
              <a:cs typeface="Times New Roman" pitchFamily="18" charset="0"/>
            </a:endParaRPr>
          </a:p>
        </p:txBody>
      </p:sp>
      <p:sp>
        <p:nvSpPr>
          <p:cNvPr id="15" name="TextBox 14"/>
          <p:cNvSpPr txBox="1">
            <a:spLocks noChangeArrowheads="1"/>
          </p:cNvSpPr>
          <p:nvPr/>
        </p:nvSpPr>
        <p:spPr bwMode="auto">
          <a:xfrm>
            <a:off x="4521200" y="4754563"/>
            <a:ext cx="101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vi-VN" altLang="en-US" sz="2800">
                <a:latin typeface="Times New Roman" pitchFamily="18" charset="0"/>
                <a:cs typeface="Times New Roman" pitchFamily="18" charset="0"/>
              </a:rPr>
              <a:t>2.</a:t>
            </a:r>
            <a:r>
              <a:rPr lang="nl-NL" altLang="en-US" sz="2800">
                <a:latin typeface="Times New Roman" pitchFamily="18" charset="0"/>
                <a:cs typeface="Times New Roman" pitchFamily="18" charset="0"/>
              </a:rPr>
              <a:t>2</a:t>
            </a:r>
            <a:r>
              <a:rPr lang="vi-VN" altLang="en-US" sz="2800" baseline="30000">
                <a:latin typeface="Times New Roman" pitchFamily="18" charset="0"/>
                <a:cs typeface="Times New Roman" pitchFamily="18" charset="0"/>
              </a:rPr>
              <a:t>4 </a:t>
            </a:r>
            <a:r>
              <a:rPr lang="vi-VN" altLang="en-US" sz="2800">
                <a:latin typeface="Times New Roman" pitchFamily="18" charset="0"/>
                <a:cs typeface="Times New Roman" pitchFamily="18" charset="0"/>
              </a:rPr>
              <a:t>=</a:t>
            </a:r>
            <a:endParaRPr lang="en-US" altLang="en-US" sz="2800">
              <a:latin typeface="Times New Roman" pitchFamily="18" charset="0"/>
              <a:cs typeface="Times New Roman" pitchFamily="18" charset="0"/>
            </a:endParaRPr>
          </a:p>
        </p:txBody>
      </p:sp>
      <p:sp>
        <p:nvSpPr>
          <p:cNvPr id="16" name="TextBox 15"/>
          <p:cNvSpPr txBox="1">
            <a:spLocks noChangeArrowheads="1"/>
          </p:cNvSpPr>
          <p:nvPr/>
        </p:nvSpPr>
        <p:spPr bwMode="auto">
          <a:xfrm>
            <a:off x="4535488" y="5245100"/>
            <a:ext cx="101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vi-VN" altLang="en-US" sz="2800">
                <a:latin typeface="Times New Roman" pitchFamily="18" charset="0"/>
                <a:cs typeface="Times New Roman" pitchFamily="18" charset="0"/>
              </a:rPr>
              <a:t>2.</a:t>
            </a:r>
            <a:r>
              <a:rPr lang="nl-NL" altLang="en-US" sz="2800">
                <a:latin typeface="Times New Roman" pitchFamily="18" charset="0"/>
                <a:cs typeface="Times New Roman" pitchFamily="18" charset="0"/>
              </a:rPr>
              <a:t>2</a:t>
            </a:r>
            <a:r>
              <a:rPr lang="vi-VN" altLang="en-US" sz="2800" baseline="30000">
                <a:latin typeface="Times New Roman" pitchFamily="18" charset="0"/>
                <a:cs typeface="Times New Roman" pitchFamily="18" charset="0"/>
              </a:rPr>
              <a:t>n </a:t>
            </a:r>
            <a:r>
              <a:rPr lang="vi-VN" altLang="en-US" sz="2800">
                <a:latin typeface="Times New Roman" pitchFamily="18" charset="0"/>
                <a:cs typeface="Times New Roman" pitchFamily="18" charset="0"/>
              </a:rPr>
              <a:t>=</a:t>
            </a:r>
            <a:endParaRPr lang="en-US" altLang="en-US" sz="2800">
              <a:latin typeface="Times New Roman" pitchFamily="18" charset="0"/>
              <a:cs typeface="Times New Roman" pitchFamily="18" charset="0"/>
            </a:endParaRPr>
          </a:p>
        </p:txBody>
      </p:sp>
      <p:sp>
        <p:nvSpPr>
          <p:cNvPr id="17" name="TextBox 16"/>
          <p:cNvSpPr txBox="1">
            <a:spLocks noChangeArrowheads="1"/>
          </p:cNvSpPr>
          <p:nvPr/>
        </p:nvSpPr>
        <p:spPr bwMode="auto">
          <a:xfrm>
            <a:off x="5405438" y="5224463"/>
            <a:ext cx="1728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buFont typeface="Arial" charset="0"/>
              <a:buNone/>
            </a:pPr>
            <a:r>
              <a:rPr lang="nl-NL" altLang="en-US" sz="2800">
                <a:latin typeface="Times New Roman" pitchFamily="18" charset="0"/>
                <a:cs typeface="Times New Roman" pitchFamily="18" charset="0"/>
              </a:rPr>
              <a:t>2</a:t>
            </a:r>
            <a:r>
              <a:rPr lang="nl-NL" altLang="en-US" sz="2800" baseline="30000">
                <a:latin typeface="Times New Roman" pitchFamily="18" charset="0"/>
                <a:cs typeface="Times New Roman" pitchFamily="18" charset="0"/>
              </a:rPr>
              <a:t>1+n</a:t>
            </a:r>
            <a:r>
              <a:rPr lang="vi-VN" altLang="en-US" sz="2800" baseline="30000">
                <a:latin typeface="Times New Roman" pitchFamily="18" charset="0"/>
                <a:cs typeface="Times New Roman" pitchFamily="18" charset="0"/>
              </a:rPr>
              <a:t> </a:t>
            </a:r>
            <a:r>
              <a:rPr lang="nl-NL" altLang="en-US" sz="2800">
                <a:latin typeface="Times New Roman" pitchFamily="18" charset="0"/>
                <a:cs typeface="Times New Roman" pitchFamily="18" charset="0"/>
              </a:rPr>
              <a:t>= 2</a:t>
            </a:r>
            <a:r>
              <a:rPr lang="nl-NL" altLang="en-US" sz="2800" baseline="30000">
                <a:latin typeface="Times New Roman" pitchFamily="18" charset="0"/>
                <a:cs typeface="Times New Roman" pitchFamily="18" charset="0"/>
              </a:rPr>
              <a:t>n+1</a:t>
            </a:r>
            <a:endParaRPr lang="en-US"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712325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434">
                                            <p:txEl>
                                              <p:pRg st="0" end="0"/>
                                            </p:txEl>
                                          </p:spTgt>
                                        </p:tgtEl>
                                        <p:attrNameLst>
                                          <p:attrName>style.visibility</p:attrName>
                                        </p:attrNameLst>
                                      </p:cBhvr>
                                      <p:to>
                                        <p:strVal val="visible"/>
                                      </p:to>
                                    </p:set>
                                    <p:animEffect transition="in" filter="fade">
                                      <p:cBhvr>
                                        <p:cTn id="9" dur="500"/>
                                        <p:tgtEl>
                                          <p:spTgt spid="18434">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fade">
                                      <p:cBhvr>
                                        <p:cTn id="12" dur="500"/>
                                        <p:tgtEl>
                                          <p:spTgt spid="1843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animEffect transition="in" filter="fade">
                                      <p:cBhvr>
                                        <p:cTn id="15" dur="500"/>
                                        <p:tgtEl>
                                          <p:spTgt spid="1843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34">
                                            <p:txEl>
                                              <p:pRg st="3" end="3"/>
                                            </p:txEl>
                                          </p:spTgt>
                                        </p:tgtEl>
                                        <p:attrNameLst>
                                          <p:attrName>style.visibility</p:attrName>
                                        </p:attrNameLst>
                                      </p:cBhvr>
                                      <p:to>
                                        <p:strVal val="visible"/>
                                      </p:to>
                                    </p:set>
                                    <p:animEffect transition="in" filter="fade">
                                      <p:cBhvr>
                                        <p:cTn id="18" dur="500"/>
                                        <p:tgtEl>
                                          <p:spTgt spid="1843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434">
                                            <p:txEl>
                                              <p:pRg st="4" end="4"/>
                                            </p:txEl>
                                          </p:spTgt>
                                        </p:tgtEl>
                                        <p:attrNameLst>
                                          <p:attrName>style.visibility</p:attrName>
                                        </p:attrNameLst>
                                      </p:cBhvr>
                                      <p:to>
                                        <p:strVal val="visible"/>
                                      </p:to>
                                    </p:set>
                                    <p:animEffect transition="in" filter="fade">
                                      <p:cBhvr>
                                        <p:cTn id="21" dur="500"/>
                                        <p:tgtEl>
                                          <p:spTgt spid="1843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434">
                                            <p:txEl>
                                              <p:pRg st="5" end="5"/>
                                            </p:txEl>
                                          </p:spTgt>
                                        </p:tgtEl>
                                        <p:attrNameLst>
                                          <p:attrName>style.visibility</p:attrName>
                                        </p:attrNameLst>
                                      </p:cBhvr>
                                      <p:to>
                                        <p:strVal val="visible"/>
                                      </p:to>
                                    </p:set>
                                    <p:animEffect transition="in" filter="fade">
                                      <p:cBhvr>
                                        <p:cTn id="24" dur="500"/>
                                        <p:tgtEl>
                                          <p:spTgt spid="1843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434">
                                            <p:txEl>
                                              <p:pRg st="6" end="6"/>
                                            </p:txEl>
                                          </p:spTgt>
                                        </p:tgtEl>
                                        <p:attrNameLst>
                                          <p:attrName>style.visibility</p:attrName>
                                        </p:attrNameLst>
                                      </p:cBhvr>
                                      <p:to>
                                        <p:strVal val="visible"/>
                                      </p:to>
                                    </p:set>
                                    <p:animEffect transition="in" filter="fade">
                                      <p:cBhvr>
                                        <p:cTn id="27" dur="500"/>
                                        <p:tgtEl>
                                          <p:spTgt spid="1843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434">
                                            <p:txEl>
                                              <p:pRg st="7" end="7"/>
                                            </p:txEl>
                                          </p:spTgt>
                                        </p:tgtEl>
                                        <p:attrNameLst>
                                          <p:attrName>style.visibility</p:attrName>
                                        </p:attrNameLst>
                                      </p:cBhvr>
                                      <p:to>
                                        <p:strVal val="visible"/>
                                      </p:to>
                                    </p:set>
                                    <p:animEffect transition="in" filter="fade">
                                      <p:cBhvr>
                                        <p:cTn id="30" dur="500"/>
                                        <p:tgtEl>
                                          <p:spTgt spid="1843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5" grpId="0"/>
      <p:bldP spid="6" grpId="0"/>
      <p:bldP spid="7" grpId="0"/>
      <p:bldP spid="8" grpId="0"/>
      <p:bldP spid="11" grpId="0"/>
      <p:bldP spid="12" grpId="0"/>
      <p:bldP spid="13"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 y="838200"/>
            <a:ext cx="9067800" cy="5715000"/>
          </a:xfrm>
        </p:spPr>
        <p:txBody>
          <a:bodyPr/>
          <a:lstStyle/>
          <a:p>
            <a:pPr marL="0" indent="0" eaLnBrk="1" hangingPunct="1">
              <a:buFont typeface="Arial" charset="0"/>
              <a:buNone/>
            </a:pPr>
            <a:r>
              <a:rPr lang="nl-NL" altLang="en-US" sz="2800" b="1" dirty="0">
                <a:solidFill>
                  <a:srgbClr val="FF0000"/>
                </a:solidFill>
                <a:latin typeface="Times New Roman" pitchFamily="18" charset="0"/>
                <a:cs typeface="Times New Roman" pitchFamily="18" charset="0"/>
              </a:rPr>
              <a:t>Bài 3</a:t>
            </a:r>
            <a:r>
              <a:rPr lang="vi-VN" altLang="en-US" sz="2800" b="1" dirty="0">
                <a:solidFill>
                  <a:srgbClr val="FF0000"/>
                </a:solidFill>
                <a:latin typeface="Times New Roman" pitchFamily="18" charset="0"/>
                <a:cs typeface="Times New Roman" pitchFamily="18" charset="0"/>
              </a:rPr>
              <a:t>:</a:t>
            </a:r>
            <a:r>
              <a:rPr lang="vi-VN" altLang="en-US" sz="2800" b="1" dirty="0">
                <a:latin typeface="Times New Roman" pitchFamily="18" charset="0"/>
                <a:cs typeface="Times New Roman" pitchFamily="18" charset="0"/>
              </a:rPr>
              <a:t> </a:t>
            </a:r>
            <a:r>
              <a:rPr lang="nl-NL" sz="2800" b="1" dirty="0">
                <a:latin typeface="Times New Roman" pitchFamily="18" charset="0"/>
                <a:cs typeface="Times New Roman" pitchFamily="18" charset="0"/>
              </a:rPr>
              <a:t>b) Tìm x biết: </a:t>
            </a:r>
            <a:endParaRPr lang="en-US" sz="2800" b="1" dirty="0">
              <a:latin typeface="Times New Roman" pitchFamily="18" charset="0"/>
              <a:cs typeface="Times New Roman" pitchFamily="18" charset="0"/>
            </a:endParaRPr>
          </a:p>
          <a:p>
            <a:pPr marL="0" indent="0" eaLnBrk="1" hangingPunct="1"/>
            <a:endParaRPr lang="en-US" altLang="en-US" sz="2800" dirty="0"/>
          </a:p>
        </p:txBody>
      </p:sp>
      <p:sp>
        <p:nvSpPr>
          <p:cNvPr id="30723" name="TextBox 8"/>
          <p:cNvSpPr txBox="1">
            <a:spLocks noChangeArrowheads="1"/>
          </p:cNvSpPr>
          <p:nvPr/>
        </p:nvSpPr>
        <p:spPr bwMode="auto">
          <a:xfrm>
            <a:off x="4419600" y="189547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endParaRPr lang="vi-VN" altLang="en-US"/>
          </a:p>
        </p:txBody>
      </p:sp>
      <p:sp>
        <p:nvSpPr>
          <p:cNvPr id="15" name="TextBox 14"/>
          <p:cNvSpPr txBox="1">
            <a:spLocks noChangeArrowheads="1"/>
          </p:cNvSpPr>
          <p:nvPr/>
        </p:nvSpPr>
        <p:spPr bwMode="auto">
          <a:xfrm>
            <a:off x="84930" y="152400"/>
            <a:ext cx="8879557" cy="738660"/>
          </a:xfrm>
          <a:prstGeom prst="rect">
            <a:avLst/>
          </a:prstGeom>
          <a:solidFill>
            <a:srgbClr val="92D050"/>
          </a:solidFill>
          <a:ln>
            <a:solidFill>
              <a:srgbClr val="FFFF00"/>
            </a:solidFill>
          </a:ln>
          <a:scene3d>
            <a:camera prst="orthographicFront"/>
            <a:lightRig rig="threePt" dir="t"/>
          </a:scene3d>
          <a:sp3d>
            <a:bevelT prst="angle"/>
          </a:sp3d>
        </p:spPr>
        <p:txBody>
          <a:bodyPr wrap="square"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
        <p:nvSpPr>
          <p:cNvPr id="3072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graphicFrame>
        <p:nvGraphicFramePr>
          <p:cNvPr id="19" name="Object 18"/>
          <p:cNvGraphicFramePr>
            <a:graphicFrameLocks noChangeAspect="1"/>
          </p:cNvGraphicFramePr>
          <p:nvPr/>
        </p:nvGraphicFramePr>
        <p:xfrm>
          <a:off x="1020763" y="1655763"/>
          <a:ext cx="1143000" cy="479425"/>
        </p:xfrm>
        <a:graphic>
          <a:graphicData uri="http://schemas.openxmlformats.org/presentationml/2006/ole">
            <mc:AlternateContent xmlns:mc="http://schemas.openxmlformats.org/markup-compatibility/2006">
              <mc:Choice xmlns:v="urn:schemas-microsoft-com:vml" Requires="v">
                <p:oleObj spid="_x0000_s9754" name="Equation" r:id="rId4" imgW="520474" imgH="215806" progId="Equation.DSMT4">
                  <p:embed/>
                </p:oleObj>
              </mc:Choice>
              <mc:Fallback>
                <p:oleObj name="Equation" r:id="rId4" imgW="520474" imgH="21580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63" y="1655763"/>
                        <a:ext cx="1143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graphicFrame>
        <p:nvGraphicFramePr>
          <p:cNvPr id="21" name="Object 20"/>
          <p:cNvGraphicFramePr>
            <a:graphicFrameLocks noChangeAspect="1"/>
          </p:cNvGraphicFramePr>
          <p:nvPr/>
        </p:nvGraphicFramePr>
        <p:xfrm>
          <a:off x="317500" y="2135188"/>
          <a:ext cx="1911350" cy="990600"/>
        </p:xfrm>
        <a:graphic>
          <a:graphicData uri="http://schemas.openxmlformats.org/presentationml/2006/ole">
            <mc:AlternateContent xmlns:mc="http://schemas.openxmlformats.org/markup-compatibility/2006">
              <mc:Choice xmlns:v="urn:schemas-microsoft-com:vml" Requires="v">
                <p:oleObj spid="_x0000_s9755" name="Equation" r:id="rId6" imgW="774364" imgH="457002" progId="Equation.DSMT4">
                  <p:embed/>
                </p:oleObj>
              </mc:Choice>
              <mc:Fallback>
                <p:oleObj name="Equation" r:id="rId6" imgW="774364" imgH="45700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 y="2135188"/>
                        <a:ext cx="1911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nvGraphicFramePr>
        <p:xfrm>
          <a:off x="5049838" y="1697038"/>
          <a:ext cx="1169987" cy="477837"/>
        </p:xfrm>
        <a:graphic>
          <a:graphicData uri="http://schemas.openxmlformats.org/presentationml/2006/ole">
            <mc:AlternateContent xmlns:mc="http://schemas.openxmlformats.org/markup-compatibility/2006">
              <mc:Choice xmlns:v="urn:schemas-microsoft-com:vml" Requires="v">
                <p:oleObj spid="_x0000_s9756" name="Equation" r:id="rId8" imgW="532937" imgH="215713" progId="Equation.DSMT4">
                  <p:embed/>
                </p:oleObj>
              </mc:Choice>
              <mc:Fallback>
                <p:oleObj name="Equation" r:id="rId8" imgW="532937" imgH="215713"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9838" y="1697038"/>
                        <a:ext cx="11699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4376738" y="2220913"/>
          <a:ext cx="1905000" cy="955675"/>
        </p:xfrm>
        <a:graphic>
          <a:graphicData uri="http://schemas.openxmlformats.org/presentationml/2006/ole">
            <mc:AlternateContent xmlns:mc="http://schemas.openxmlformats.org/markup-compatibility/2006">
              <mc:Choice xmlns:v="urn:schemas-microsoft-com:vml" Requires="v">
                <p:oleObj spid="_x0000_s9757" name="Equation" r:id="rId10" imgW="774364" imgH="457002" progId="Equation.DSMT4">
                  <p:embed/>
                </p:oleObj>
              </mc:Choice>
              <mc:Fallback>
                <p:oleObj name="Equation" r:id="rId10" imgW="774364" imgH="45700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76738" y="2220913"/>
                        <a:ext cx="1905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nvGraphicFramePr>
        <p:xfrm>
          <a:off x="1020763" y="3894138"/>
          <a:ext cx="1365250" cy="477837"/>
        </p:xfrm>
        <a:graphic>
          <a:graphicData uri="http://schemas.openxmlformats.org/presentationml/2006/ole">
            <mc:AlternateContent xmlns:mc="http://schemas.openxmlformats.org/markup-compatibility/2006">
              <mc:Choice xmlns:v="urn:schemas-microsoft-com:vml" Requires="v">
                <p:oleObj spid="_x0000_s9758" name="Equation" r:id="rId12" imgW="622030" imgH="215806" progId="Equation.DSMT4">
                  <p:embed/>
                </p:oleObj>
              </mc:Choice>
              <mc:Fallback>
                <p:oleObj name="Equation" r:id="rId12" imgW="622030" imgH="215806"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0763" y="3894138"/>
                        <a:ext cx="13652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317500" y="4371975"/>
          <a:ext cx="2224088" cy="1539875"/>
        </p:xfrm>
        <a:graphic>
          <a:graphicData uri="http://schemas.openxmlformats.org/presentationml/2006/ole">
            <mc:AlternateContent xmlns:mc="http://schemas.openxmlformats.org/markup-compatibility/2006">
              <mc:Choice xmlns:v="urn:schemas-microsoft-com:vml" Requires="v">
                <p:oleObj spid="_x0000_s9759" name="Equation" r:id="rId14" imgW="901309" imgH="710891" progId="Equation.DSMT4">
                  <p:embed/>
                </p:oleObj>
              </mc:Choice>
              <mc:Fallback>
                <p:oleObj name="Equation" r:id="rId14" imgW="901309" imgH="71089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0" y="4371975"/>
                        <a:ext cx="222408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nvGraphicFramePr>
        <p:xfrm>
          <a:off x="4819650" y="3927475"/>
          <a:ext cx="1560513" cy="477838"/>
        </p:xfrm>
        <a:graphic>
          <a:graphicData uri="http://schemas.openxmlformats.org/presentationml/2006/ole">
            <mc:AlternateContent xmlns:mc="http://schemas.openxmlformats.org/markup-compatibility/2006">
              <mc:Choice xmlns:v="urn:schemas-microsoft-com:vml" Requires="v">
                <p:oleObj spid="_x0000_s9760" name="Equation" r:id="rId16" imgW="710891" imgH="215806" progId="Equation.DSMT4">
                  <p:embed/>
                </p:oleObj>
              </mc:Choice>
              <mc:Fallback>
                <p:oleObj name="Equation" r:id="rId16" imgW="710891" imgH="215806"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19650" y="3927475"/>
                        <a:ext cx="15605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nvGraphicFramePr>
        <p:xfrm>
          <a:off x="4202113" y="4462463"/>
          <a:ext cx="2254250" cy="1539875"/>
        </p:xfrm>
        <a:graphic>
          <a:graphicData uri="http://schemas.openxmlformats.org/presentationml/2006/ole">
            <mc:AlternateContent xmlns:mc="http://schemas.openxmlformats.org/markup-compatibility/2006">
              <mc:Choice xmlns:v="urn:schemas-microsoft-com:vml" Requires="v">
                <p:oleObj spid="_x0000_s9761" name="Equation" r:id="rId18" imgW="914400" imgH="711200" progId="Equation.DSMT4">
                  <p:embed/>
                </p:oleObj>
              </mc:Choice>
              <mc:Fallback>
                <p:oleObj name="Equation" r:id="rId18" imgW="914400" imgH="711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02113" y="4462463"/>
                        <a:ext cx="22542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7" name="TextBox 1"/>
          <p:cNvSpPr txBox="1">
            <a:spLocks noChangeArrowheads="1"/>
          </p:cNvSpPr>
          <p:nvPr/>
        </p:nvSpPr>
        <p:spPr bwMode="auto">
          <a:xfrm>
            <a:off x="382588" y="3184525"/>
            <a:ext cx="184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800">
                <a:latin typeface="Times New Roman" pitchFamily="18" charset="0"/>
                <a:cs typeface="Times New Roman" pitchFamily="18" charset="0"/>
              </a:rPr>
              <a:t>Vậy x= 5</a:t>
            </a:r>
          </a:p>
        </p:txBody>
      </p:sp>
      <p:sp>
        <p:nvSpPr>
          <p:cNvPr id="30738" name="TextBox 15"/>
          <p:cNvSpPr txBox="1">
            <a:spLocks noChangeArrowheads="1"/>
          </p:cNvSpPr>
          <p:nvPr/>
        </p:nvSpPr>
        <p:spPr bwMode="auto">
          <a:xfrm>
            <a:off x="4202113" y="6099175"/>
            <a:ext cx="184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800">
                <a:latin typeface="Times New Roman" pitchFamily="18" charset="0"/>
                <a:cs typeface="Times New Roman" pitchFamily="18" charset="0"/>
              </a:rPr>
              <a:t>Vậy x= 6</a:t>
            </a:r>
          </a:p>
        </p:txBody>
      </p:sp>
      <p:sp>
        <p:nvSpPr>
          <p:cNvPr id="30739" name="TextBox 16"/>
          <p:cNvSpPr txBox="1">
            <a:spLocks noChangeArrowheads="1"/>
          </p:cNvSpPr>
          <p:nvPr/>
        </p:nvSpPr>
        <p:spPr bwMode="auto">
          <a:xfrm>
            <a:off x="349250" y="6054725"/>
            <a:ext cx="184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800">
                <a:latin typeface="Times New Roman" pitchFamily="18" charset="0"/>
                <a:cs typeface="Times New Roman" pitchFamily="18" charset="0"/>
              </a:rPr>
              <a:t>Vậy x= 3</a:t>
            </a:r>
          </a:p>
        </p:txBody>
      </p:sp>
      <p:sp>
        <p:nvSpPr>
          <p:cNvPr id="30740" name="TextBox 17"/>
          <p:cNvSpPr txBox="1">
            <a:spLocks noChangeArrowheads="1"/>
          </p:cNvSpPr>
          <p:nvPr/>
        </p:nvSpPr>
        <p:spPr bwMode="auto">
          <a:xfrm>
            <a:off x="4373563" y="3184525"/>
            <a:ext cx="184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800">
                <a:latin typeface="Times New Roman" pitchFamily="18" charset="0"/>
                <a:cs typeface="Times New Roman" pitchFamily="18" charset="0"/>
              </a:rPr>
              <a:t>Vậy x= 6</a:t>
            </a:r>
          </a:p>
        </p:txBody>
      </p:sp>
    </p:spTree>
    <p:extLst>
      <p:ext uri="{BB962C8B-B14F-4D97-AF65-F5344CB8AC3E}">
        <p14:creationId xmlns:p14="http://schemas.microsoft.com/office/powerpoint/2010/main" val="3144083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499"/>
                                          </p:stCondLst>
                                        </p:cTn>
                                        <p:tgtEl>
                                          <p:spTgt spid="15"/>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914400"/>
            <a:ext cx="8305800" cy="2209800"/>
          </a:xfrm>
        </p:spPr>
        <p:txBody>
          <a:bodyPr/>
          <a:lstStyle/>
          <a:p>
            <a:pPr marL="0" indent="0" eaLnBrk="1" hangingPunct="1">
              <a:lnSpc>
                <a:spcPct val="80000"/>
              </a:lnSpc>
              <a:buFont typeface="Arial" charset="0"/>
              <a:buNone/>
            </a:pPr>
            <a:endParaRPr lang="vi-VN" sz="1800" dirty="0">
              <a:latin typeface="Times New Roman" pitchFamily="18" charset="0"/>
              <a:cs typeface="Times New Roman" pitchFamily="18" charset="0"/>
            </a:endParaRPr>
          </a:p>
          <a:p>
            <a:pPr marL="0" indent="0" eaLnBrk="1" hangingPunct="1">
              <a:lnSpc>
                <a:spcPct val="80000"/>
              </a:lnSpc>
              <a:buFont typeface="Arial" charset="0"/>
              <a:buNone/>
            </a:pPr>
            <a:r>
              <a:rPr lang="nl-NL" sz="2800" b="1" dirty="0">
                <a:latin typeface="Times New Roman" pitchFamily="18" charset="0"/>
                <a:cs typeface="Times New Roman" pitchFamily="18" charset="0"/>
              </a:rPr>
              <a:t>c) Tính giá trị biểu thức</a:t>
            </a:r>
            <a:r>
              <a:rPr lang="vi-VN" sz="2800" b="1" dirty="0">
                <a:latin typeface="Times New Roman" pitchFamily="18" charset="0"/>
                <a:cs typeface="Times New Roman" pitchFamily="18" charset="0"/>
              </a:rPr>
              <a:t>:</a:t>
            </a:r>
            <a:r>
              <a:rPr lang="nl-NL" sz="2800" b="1" dirty="0">
                <a:latin typeface="Times New Roman" pitchFamily="18" charset="0"/>
                <a:cs typeface="Times New Roman" pitchFamily="18" charset="0"/>
              </a:rPr>
              <a:t> </a:t>
            </a:r>
          </a:p>
          <a:p>
            <a:pPr marL="0" indent="0" eaLnBrk="1" hangingPunct="1">
              <a:lnSpc>
                <a:spcPct val="80000"/>
              </a:lnSpc>
              <a:buFont typeface="Arial" charset="0"/>
              <a:buNone/>
            </a:pPr>
            <a:r>
              <a:rPr lang="vi-VN" sz="2800" dirty="0">
                <a:latin typeface="Times New Roman" pitchFamily="18" charset="0"/>
                <a:cs typeface="Times New Roman" pitchFamily="18" charset="0"/>
              </a:rPr>
              <a:t>                    </a:t>
            </a:r>
            <a:r>
              <a:rPr lang="nl-NL" sz="2800" i="1" dirty="0">
                <a:latin typeface="Times New Roman" pitchFamily="18" charset="0"/>
                <a:cs typeface="Times New Roman" pitchFamily="18" charset="0"/>
              </a:rPr>
              <a:t>A</a:t>
            </a:r>
            <a:r>
              <a:rPr lang="nl-NL" sz="2800" dirty="0">
                <a:latin typeface="Times New Roman" pitchFamily="18" charset="0"/>
                <a:cs typeface="Times New Roman" pitchFamily="18" charset="0"/>
              </a:rPr>
              <a:t> = 2</a:t>
            </a:r>
            <a:r>
              <a:rPr lang="nl-NL" sz="2800" baseline="30000" dirty="0">
                <a:latin typeface="Times New Roman" pitchFamily="18" charset="0"/>
                <a:cs typeface="Times New Roman" pitchFamily="18" charset="0"/>
              </a:rPr>
              <a:t>0</a:t>
            </a:r>
            <a:r>
              <a:rPr lang="nl-NL" sz="2800" dirty="0">
                <a:latin typeface="Times New Roman" pitchFamily="18" charset="0"/>
                <a:cs typeface="Times New Roman" pitchFamily="18" charset="0"/>
              </a:rPr>
              <a:t> + 2</a:t>
            </a:r>
            <a:r>
              <a:rPr lang="nl-NL" sz="2800" baseline="30000" dirty="0">
                <a:latin typeface="Times New Roman" pitchFamily="18" charset="0"/>
                <a:cs typeface="Times New Roman" pitchFamily="18" charset="0"/>
              </a:rPr>
              <a:t>1</a:t>
            </a:r>
            <a:r>
              <a:rPr lang="nl-NL" sz="2800" dirty="0">
                <a:latin typeface="Times New Roman" pitchFamily="18" charset="0"/>
                <a:cs typeface="Times New Roman" pitchFamily="18" charset="0"/>
              </a:rPr>
              <a:t> + 2</a:t>
            </a:r>
            <a:r>
              <a:rPr lang="nl-NL" sz="2800" baseline="30000" dirty="0">
                <a:latin typeface="Times New Roman" pitchFamily="18" charset="0"/>
                <a:cs typeface="Times New Roman" pitchFamily="18" charset="0"/>
              </a:rPr>
              <a:t>3</a:t>
            </a:r>
            <a:r>
              <a:rPr lang="nl-NL" sz="2800" dirty="0">
                <a:latin typeface="Times New Roman" pitchFamily="18" charset="0"/>
                <a:cs typeface="Times New Roman" pitchFamily="18" charset="0"/>
              </a:rPr>
              <a:t> +.........+ 2</a:t>
            </a:r>
            <a:r>
              <a:rPr lang="nl-NL" sz="2800" baseline="30000" dirty="0">
                <a:latin typeface="Times New Roman" pitchFamily="18" charset="0"/>
                <a:cs typeface="Times New Roman" pitchFamily="18" charset="0"/>
              </a:rPr>
              <a:t>10</a:t>
            </a:r>
            <a:endParaRPr lang="en-US" sz="2800" dirty="0">
              <a:latin typeface="Times New Roman" pitchFamily="18" charset="0"/>
              <a:cs typeface="Times New Roman" pitchFamily="18" charset="0"/>
            </a:endParaRPr>
          </a:p>
          <a:p>
            <a:pPr marL="0" indent="0" eaLnBrk="1" hangingPunct="1">
              <a:lnSpc>
                <a:spcPct val="80000"/>
              </a:lnSpc>
              <a:buFont typeface="Arial" charset="0"/>
              <a:buNone/>
            </a:pPr>
            <a:r>
              <a:rPr lang="nl-NL" sz="2800" dirty="0">
                <a:latin typeface="Times New Roman" pitchFamily="18" charset="0"/>
                <a:cs typeface="Times New Roman" pitchFamily="18" charset="0"/>
              </a:rPr>
              <a:t>Gợi ý: </a:t>
            </a:r>
          </a:p>
          <a:p>
            <a:pPr marL="0" indent="0" eaLnBrk="1" hangingPunct="1">
              <a:lnSpc>
                <a:spcPct val="80000"/>
              </a:lnSpc>
              <a:buFont typeface="Arial" charset="0"/>
              <a:buNone/>
            </a:pPr>
            <a:r>
              <a:rPr lang="nl-NL" sz="2800" dirty="0">
                <a:latin typeface="Times New Roman" pitchFamily="18" charset="0"/>
                <a:cs typeface="Times New Roman" pitchFamily="18" charset="0"/>
              </a:rPr>
              <a:t>Có</a:t>
            </a:r>
          </a:p>
          <a:p>
            <a:pPr marL="0" indent="0" eaLnBrk="1" hangingPunct="1">
              <a:lnSpc>
                <a:spcPct val="80000"/>
              </a:lnSpc>
              <a:buFont typeface="Arial" charset="0"/>
              <a:buNone/>
            </a:pPr>
            <a:endParaRPr lang="nl-NL" sz="2000" dirty="0"/>
          </a:p>
          <a:p>
            <a:pPr marL="0" indent="0" eaLnBrk="1" hangingPunct="1">
              <a:lnSpc>
                <a:spcPct val="80000"/>
              </a:lnSpc>
              <a:buFont typeface="Arial" charset="0"/>
              <a:buNone/>
            </a:pPr>
            <a:endParaRPr lang="en-US" sz="2000" dirty="0"/>
          </a:p>
          <a:p>
            <a:pPr marL="0" indent="0" eaLnBrk="1" hangingPunct="1">
              <a:lnSpc>
                <a:spcPct val="80000"/>
              </a:lnSpc>
              <a:buFont typeface="Arial" charset="0"/>
              <a:buNone/>
            </a:pPr>
            <a:endParaRPr lang="en-US" sz="2000" dirty="0"/>
          </a:p>
        </p:txBody>
      </p:sp>
      <p:graphicFrame>
        <p:nvGraphicFramePr>
          <p:cNvPr id="18435" name="Object 7"/>
          <p:cNvGraphicFramePr>
            <a:graphicFrameLocks noChangeAspect="1"/>
          </p:cNvGraphicFramePr>
          <p:nvPr/>
        </p:nvGraphicFramePr>
        <p:xfrm>
          <a:off x="836613" y="3581400"/>
          <a:ext cx="6577012" cy="2246313"/>
        </p:xfrm>
        <a:graphic>
          <a:graphicData uri="http://schemas.openxmlformats.org/presentationml/2006/ole">
            <mc:AlternateContent xmlns:mc="http://schemas.openxmlformats.org/markup-compatibility/2006">
              <mc:Choice xmlns:v="urn:schemas-microsoft-com:vml" Requires="v">
                <p:oleObj spid="_x0000_s10376" name="Equation" r:id="rId3" imgW="2794000" imgH="1016000" progId="Equation.DSMT4">
                  <p:embed/>
                </p:oleObj>
              </mc:Choice>
              <mc:Fallback>
                <p:oleObj name="Equation" r:id="rId3" imgW="2794000" imgH="1016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3" y="3581400"/>
                        <a:ext cx="65770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a:spLocks noChangeArrowheads="1"/>
          </p:cNvSpPr>
          <p:nvPr/>
        </p:nvSpPr>
        <p:spPr bwMode="auto">
          <a:xfrm>
            <a:off x="228600" y="177885"/>
            <a:ext cx="8372475" cy="738660"/>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graphicFrame>
        <p:nvGraphicFramePr>
          <p:cNvPr id="6" name="Object 7"/>
          <p:cNvGraphicFramePr>
            <a:graphicFrameLocks noChangeAspect="1"/>
          </p:cNvGraphicFramePr>
          <p:nvPr/>
        </p:nvGraphicFramePr>
        <p:xfrm>
          <a:off x="836613" y="2874963"/>
          <a:ext cx="6010275" cy="477837"/>
        </p:xfrm>
        <a:graphic>
          <a:graphicData uri="http://schemas.openxmlformats.org/presentationml/2006/ole">
            <mc:AlternateContent xmlns:mc="http://schemas.openxmlformats.org/markup-compatibility/2006">
              <mc:Choice xmlns:v="urn:schemas-microsoft-com:vml" Requires="v">
                <p:oleObj spid="_x0000_s10377" name="Equation" r:id="rId5" imgW="2552700" imgH="215900" progId="Equation.DSMT4">
                  <p:embed/>
                </p:oleObj>
              </mc:Choice>
              <mc:Fallback>
                <p:oleObj name="Equation" r:id="rId5" imgW="2552700" imgH="215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13" y="2874963"/>
                        <a:ext cx="60102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6191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animEffect transition="in" filter="wipe(down)">
                                      <p:cBhvr>
                                        <p:cTn id="11" dur="500"/>
                                        <p:tgtEl>
                                          <p:spTgt spid="5122">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122">
                                            <p:txEl>
                                              <p:pRg st="2" end="2"/>
                                            </p:txEl>
                                          </p:spTgt>
                                        </p:tgtEl>
                                        <p:attrNameLst>
                                          <p:attrName>style.visibility</p:attrName>
                                        </p:attrNameLst>
                                      </p:cBhvr>
                                      <p:to>
                                        <p:strVal val="visible"/>
                                      </p:to>
                                    </p:set>
                                    <p:animEffect transition="in" filter="wipe(down)">
                                      <p:cBhvr>
                                        <p:cTn id="16" dur="500"/>
                                        <p:tgtEl>
                                          <p:spTgt spid="512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Effect transition="in" filter="wipe(down)">
                                      <p:cBhvr>
                                        <p:cTn id="21" dur="500"/>
                                        <p:tgtEl>
                                          <p:spTgt spid="5122">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122">
                                            <p:txEl>
                                              <p:pRg st="4" end="4"/>
                                            </p:txEl>
                                          </p:spTgt>
                                        </p:tgtEl>
                                        <p:attrNameLst>
                                          <p:attrName>style.visibility</p:attrName>
                                        </p:attrNameLst>
                                      </p:cBhvr>
                                      <p:to>
                                        <p:strVal val="visible"/>
                                      </p:to>
                                    </p:set>
                                    <p:animEffect transition="in" filter="wipe(down)">
                                      <p:cBhvr>
                                        <p:cTn id="26" dur="500"/>
                                        <p:tgtEl>
                                          <p:spTgt spid="5122">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4976" y="156201"/>
            <a:ext cx="9032824" cy="751849"/>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endParaRPr lang="en-US" altLang="en-US" sz="2800" dirty="0">
              <a:latin typeface="Calibri" pitchFamily="34" charset="0"/>
              <a:ea typeface="Calibri" pitchFamily="34" charset="0"/>
              <a:cs typeface="Times New Roman" pitchFamily="18" charset="0"/>
            </a:endParaRPr>
          </a:p>
        </p:txBody>
      </p:sp>
      <p:sp>
        <p:nvSpPr>
          <p:cNvPr id="5" name="Rectangle 2"/>
          <p:cNvSpPr>
            <a:spLocks noChangeArrowheads="1"/>
          </p:cNvSpPr>
          <p:nvPr/>
        </p:nvSpPr>
        <p:spPr bwMode="auto">
          <a:xfrm>
            <a:off x="152400" y="76200"/>
            <a:ext cx="8534400" cy="831850"/>
          </a:xfrm>
          <a:prstGeom prst="rect">
            <a:avLst/>
          </a:prstGeom>
          <a:noFill/>
          <a:ln w="38100">
            <a:noFill/>
          </a:ln>
        </p:spPr>
        <p:style>
          <a:lnRef idx="2">
            <a:schemeClr val="accent4"/>
          </a:lnRef>
          <a:fillRef idx="1">
            <a:schemeClr val="lt1"/>
          </a:fillRef>
          <a:effectRef idx="0">
            <a:schemeClr val="accent4"/>
          </a:effectRef>
          <a:fontRef idx="minor">
            <a:schemeClr val="dk1"/>
          </a:fontRef>
        </p:style>
        <p:txBody>
          <a:bodyPr anchor="ctr">
            <a:spAutoFit/>
          </a:bodyPr>
          <a:lstStyle/>
          <a:p>
            <a:pPr>
              <a:defRPr/>
            </a:pPr>
            <a:r>
              <a:rPr lang="en-US" altLang="en-US" sz="2400" b="1" dirty="0">
                <a:solidFill>
                  <a:srgbClr val="FF0000"/>
                </a:solidFill>
                <a:latin typeface="Times New Roman" panose="02020603050405020304" pitchFamily="18" charset="0"/>
                <a:cs typeface="Times New Roman" panose="02020603050405020304" pitchFamily="18" charset="0"/>
              </a:rPr>
              <a:t>I.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toán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có</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lời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phát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triển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từ</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toán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về</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phép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tính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trong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tập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hợp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số</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hữu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tỉ</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7430271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ontent Placeholder 3"/>
          <p:cNvGraphicFramePr>
            <a:graphicFrameLocks noGrp="1" noChangeAspect="1"/>
          </p:cNvGraphicFramePr>
          <p:nvPr>
            <p:ph idx="1"/>
          </p:nvPr>
        </p:nvGraphicFramePr>
        <p:xfrm>
          <a:off x="1447800" y="2874963"/>
          <a:ext cx="5619750" cy="2616200"/>
        </p:xfrm>
        <a:graphic>
          <a:graphicData uri="http://schemas.openxmlformats.org/presentationml/2006/ole">
            <mc:AlternateContent xmlns:mc="http://schemas.openxmlformats.org/markup-compatibility/2006">
              <mc:Choice xmlns:v="urn:schemas-microsoft-com:vml" Requires="v">
                <p:oleObj spid="_x0000_s11332" name="Equation" r:id="rId3" imgW="2755900" imgH="1282700" progId="Equation.DSMT4">
                  <p:embed/>
                </p:oleObj>
              </mc:Choice>
              <mc:Fallback>
                <p:oleObj name="Equation" r:id="rId3" imgW="2755900" imgH="128270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874963"/>
                        <a:ext cx="56197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59" name="Rectangle 5"/>
          <p:cNvSpPr>
            <a:spLocks noChangeArrowheads="1"/>
          </p:cNvSpPr>
          <p:nvPr/>
        </p:nvSpPr>
        <p:spPr bwMode="auto">
          <a:xfrm>
            <a:off x="361950" y="1600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r>
              <a:rPr lang="nl-NL" altLang="en-US" sz="2800">
                <a:latin typeface="Times New Roman" pitchFamily="18" charset="0"/>
                <a:cs typeface="Times New Roman" pitchFamily="18" charset="0"/>
              </a:rPr>
              <a:t>Tính   S= 2</a:t>
            </a:r>
            <a:r>
              <a:rPr lang="nl-NL" altLang="en-US" sz="2800" baseline="30000">
                <a:latin typeface="Times New Roman" pitchFamily="18" charset="0"/>
                <a:cs typeface="Times New Roman" pitchFamily="18" charset="0"/>
              </a:rPr>
              <a:t>0</a:t>
            </a:r>
            <a:r>
              <a:rPr lang="nl-NL" altLang="en-US" sz="2800">
                <a:latin typeface="Times New Roman" pitchFamily="18" charset="0"/>
                <a:cs typeface="Times New Roman" pitchFamily="18" charset="0"/>
              </a:rPr>
              <a:t> + 2</a:t>
            </a:r>
            <a:r>
              <a:rPr lang="nl-NL" altLang="en-US" sz="2800" baseline="30000">
                <a:latin typeface="Times New Roman" pitchFamily="18" charset="0"/>
                <a:cs typeface="Times New Roman" pitchFamily="18" charset="0"/>
              </a:rPr>
              <a:t>1</a:t>
            </a:r>
            <a:r>
              <a:rPr lang="nl-NL" altLang="en-US" sz="2800">
                <a:latin typeface="Times New Roman" pitchFamily="18" charset="0"/>
                <a:cs typeface="Times New Roman" pitchFamily="18" charset="0"/>
              </a:rPr>
              <a:t> + 2</a:t>
            </a:r>
            <a:r>
              <a:rPr lang="nl-NL" altLang="en-US" sz="2800" baseline="30000">
                <a:latin typeface="Times New Roman" pitchFamily="18" charset="0"/>
                <a:cs typeface="Times New Roman" pitchFamily="18" charset="0"/>
              </a:rPr>
              <a:t>2</a:t>
            </a:r>
            <a:r>
              <a:rPr lang="nl-NL" altLang="en-US" sz="2800">
                <a:latin typeface="Times New Roman" pitchFamily="18" charset="0"/>
                <a:cs typeface="Times New Roman" pitchFamily="18" charset="0"/>
              </a:rPr>
              <a:t> +.................+ 2</a:t>
            </a:r>
            <a:r>
              <a:rPr lang="nl-NL" altLang="en-US" sz="2800" baseline="30000">
                <a:latin typeface="Times New Roman" pitchFamily="18" charset="0"/>
                <a:cs typeface="Times New Roman" pitchFamily="18" charset="0"/>
              </a:rPr>
              <a:t>n.</a:t>
            </a:r>
            <a:r>
              <a:rPr lang="nl-NL" altLang="en-US" sz="2800" baseline="-25000">
                <a:latin typeface="Times New Roman" pitchFamily="18" charset="0"/>
                <a:cs typeface="Times New Roman" pitchFamily="18" charset="0"/>
              </a:rPr>
              <a:t> </a:t>
            </a:r>
          </a:p>
          <a:p>
            <a:r>
              <a:rPr lang="nl-NL" altLang="en-US" sz="2800" baseline="30000">
                <a:latin typeface="Times New Roman" pitchFamily="18" charset="0"/>
                <a:cs typeface="Times New Roman" pitchFamily="18" charset="0"/>
              </a:rPr>
              <a:t> </a:t>
            </a:r>
            <a:r>
              <a:rPr lang="nl-NL" altLang="en-US" sz="2800">
                <a:latin typeface="Times New Roman" pitchFamily="18" charset="0"/>
                <a:cs typeface="Times New Roman" pitchFamily="18" charset="0"/>
              </a:rPr>
              <a:t>( n số tự nhiên</a:t>
            </a:r>
            <a:r>
              <a:rPr lang="nl-NL" altLang="en-US">
                <a:latin typeface="Times New Roman" pitchFamily="18" charset="0"/>
                <a:cs typeface="Times New Roman" pitchFamily="18" charset="0"/>
              </a:rPr>
              <a:t>)</a:t>
            </a:r>
          </a:p>
        </p:txBody>
      </p:sp>
      <p:sp>
        <p:nvSpPr>
          <p:cNvPr id="4" name="TextBox 3"/>
          <p:cNvSpPr txBox="1">
            <a:spLocks noChangeArrowheads="1"/>
          </p:cNvSpPr>
          <p:nvPr/>
        </p:nvSpPr>
        <p:spPr bwMode="auto">
          <a:xfrm>
            <a:off x="228600" y="152400"/>
            <a:ext cx="8372475"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945013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randombar(horizontal)">
                                      <p:cBhvr>
                                        <p:cTn id="11" dur="500"/>
                                        <p:tgtEl>
                                          <p:spTgt spid="194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19458"/>
                                        </p:tgtEl>
                                        <p:attrNameLst>
                                          <p:attrName>style.visibility</p:attrName>
                                        </p:attrNameLst>
                                      </p:cBhvr>
                                      <p:to>
                                        <p:strVal val="visible"/>
                                      </p:to>
                                    </p:set>
                                    <p:animEffect transition="in" filter="barn(inVertical)">
                                      <p:cBhvr>
                                        <p:cTn id="16"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63538" y="885825"/>
            <a:ext cx="83994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nl-NL" altLang="en-US" sz="2800" b="1" dirty="0">
                <a:solidFill>
                  <a:srgbClr val="FF0000"/>
                </a:solidFill>
                <a:latin typeface="Times New Roman" pitchFamily="18" charset="0"/>
                <a:cs typeface="Times New Roman" pitchFamily="18" charset="0"/>
              </a:rPr>
              <a:t>Bài 3.1: </a:t>
            </a:r>
            <a:r>
              <a:rPr lang="nl-NL" altLang="en-US" sz="2800" dirty="0">
                <a:latin typeface="Times New Roman" pitchFamily="18" charset="0"/>
                <a:cs typeface="Times New Roman" pitchFamily="18" charset="0"/>
              </a:rPr>
              <a:t>Bạn Mai có một tờ giấy, Mai cắt làm đôi, rồi </a:t>
            </a:r>
            <a:r>
              <a:rPr lang="vi-VN" altLang="en-US" sz="2800" dirty="0">
                <a:latin typeface="Times New Roman" pitchFamily="18" charset="0"/>
                <a:cs typeface="Times New Roman" pitchFamily="18" charset="0"/>
              </a:rPr>
              <a:t>mỗi mảnh lại </a:t>
            </a:r>
            <a:r>
              <a:rPr lang="nl-NL" altLang="en-US" sz="2800" dirty="0">
                <a:latin typeface="Times New Roman" pitchFamily="18" charset="0"/>
                <a:cs typeface="Times New Roman" pitchFamily="18" charset="0"/>
              </a:rPr>
              <a:t>cắt làm đôi tiếp và  cứ cắt như vậy. Hỏi sau 6 lần cắt Mai sẽ có tất cả bao nhiêu mảnh giấy?</a:t>
            </a:r>
            <a:endParaRPr lang="en-US" altLang="en-US" sz="2800" dirty="0">
              <a:latin typeface="Times New Roman" pitchFamily="18" charset="0"/>
              <a:cs typeface="Times New Roman" pitchFamily="18" charset="0"/>
            </a:endParaRPr>
          </a:p>
        </p:txBody>
      </p:sp>
      <p:pic>
        <p:nvPicPr>
          <p:cNvPr id="122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344738"/>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7"/>
          <p:cNvSpPr>
            <a:spLocks noChangeArrowheads="1"/>
          </p:cNvSpPr>
          <p:nvPr/>
        </p:nvSpPr>
        <p:spPr bwMode="auto">
          <a:xfrm>
            <a:off x="15875"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altLang="en-US" sz="1400" b="1">
                <a:solidFill>
                  <a:srgbClr val="FF0000"/>
                </a:solidFill>
                <a:cs typeface="Calibri" pitchFamily="34" charset="0"/>
              </a:rPr>
              <a:t>   </a:t>
            </a:r>
            <a:endParaRPr lang="nl-NL" altLang="en-US"/>
          </a:p>
        </p:txBody>
      </p:sp>
      <p:sp>
        <p:nvSpPr>
          <p:cNvPr id="33797" name="Rectangle 8"/>
          <p:cNvSpPr>
            <a:spLocks noChangeArrowheads="1"/>
          </p:cNvSpPr>
          <p:nvPr/>
        </p:nvSpPr>
        <p:spPr bwMode="auto">
          <a:xfrm>
            <a:off x="15875"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 name="Rectangle 9"/>
          <p:cNvSpPr>
            <a:spLocks noChangeArrowheads="1"/>
          </p:cNvSpPr>
          <p:nvPr/>
        </p:nvSpPr>
        <p:spPr bwMode="auto">
          <a:xfrm rot="10800000" flipV="1">
            <a:off x="358775" y="2935288"/>
            <a:ext cx="8704263"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800">
                <a:solidFill>
                  <a:srgbClr val="000000"/>
                </a:solidFill>
                <a:latin typeface="Times New Roman" pitchFamily="18" charset="0"/>
                <a:ea typeface="Calibri" pitchFamily="34" charset="0"/>
                <a:cs typeface="Times New Roman" pitchFamily="18" charset="0"/>
              </a:rPr>
              <a:t>Số mảnh giấy Mai cắt được sau:</a:t>
            </a:r>
          </a:p>
          <a:p>
            <a:r>
              <a:rPr lang="nl-NL" altLang="en-US" sz="2800">
                <a:solidFill>
                  <a:srgbClr val="000000"/>
                </a:solidFill>
                <a:latin typeface="Times New Roman" pitchFamily="18" charset="0"/>
                <a:ea typeface="Calibri" pitchFamily="34" charset="0"/>
                <a:cs typeface="Times New Roman" pitchFamily="18" charset="0"/>
              </a:rPr>
              <a:t>Lần thứ </a:t>
            </a:r>
            <a:r>
              <a:rPr lang="vi-VN" altLang="en-US" sz="2800">
                <a:solidFill>
                  <a:srgbClr val="000000"/>
                </a:solidFill>
                <a:latin typeface="Times New Roman" pitchFamily="18" charset="0"/>
                <a:ea typeface="Calibri" pitchFamily="34" charset="0"/>
                <a:cs typeface="Times New Roman" pitchFamily="18" charset="0"/>
              </a:rPr>
              <a:t>1 là:</a:t>
            </a:r>
            <a:r>
              <a:rPr lang="nl-NL" altLang="en-US" sz="2800">
                <a:solidFill>
                  <a:srgbClr val="000000"/>
                </a:solidFill>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1.2= 2 = 2</a:t>
            </a:r>
            <a:r>
              <a:rPr lang="en-US" altLang="en-US" sz="2800" baseline="30000">
                <a:latin typeface="Times New Roman" pitchFamily="18" charset="0"/>
                <a:ea typeface="Calibri" pitchFamily="34" charset="0"/>
                <a:cs typeface="Times New Roman" pitchFamily="18" charset="0"/>
              </a:rPr>
              <a:t>1</a:t>
            </a:r>
            <a:r>
              <a:rPr lang="en-US" altLang="en-US" sz="2800">
                <a:latin typeface="Times New Roman" pitchFamily="18" charset="0"/>
                <a:ea typeface="Calibri" pitchFamily="34" charset="0"/>
                <a:cs typeface="Times New Roman" pitchFamily="18" charset="0"/>
              </a:rPr>
              <a:t> ( mảnh) 	</a:t>
            </a:r>
          </a:p>
          <a:p>
            <a:r>
              <a:rPr lang="en-US" altLang="en-US" sz="2800">
                <a:latin typeface="Times New Roman" pitchFamily="18" charset="0"/>
                <a:ea typeface="Calibri" pitchFamily="34" charset="0"/>
                <a:cs typeface="Times New Roman" pitchFamily="18" charset="0"/>
              </a:rPr>
              <a:t>Lần thứ 2</a:t>
            </a:r>
            <a:r>
              <a:rPr lang="vi-VN" altLang="en-US" sz="2800">
                <a:latin typeface="Times New Roman" pitchFamily="18" charset="0"/>
                <a:ea typeface="Calibri" pitchFamily="34" charset="0"/>
                <a:cs typeface="Times New Roman" pitchFamily="18" charset="0"/>
              </a:rPr>
              <a:t> là</a:t>
            </a:r>
            <a:r>
              <a:rPr lang="en-US" altLang="en-US" sz="2800">
                <a:latin typeface="Times New Roman" pitchFamily="18" charset="0"/>
                <a:ea typeface="Calibri" pitchFamily="34" charset="0"/>
                <a:cs typeface="Times New Roman" pitchFamily="18" charset="0"/>
              </a:rPr>
              <a:t>:    2.2</a:t>
            </a:r>
            <a:r>
              <a:rPr lang="en-US" altLang="en-US" sz="2800" baseline="30000">
                <a:latin typeface="Times New Roman" pitchFamily="18" charset="0"/>
                <a:ea typeface="Calibri" pitchFamily="34" charset="0"/>
                <a:cs typeface="Times New Roman" pitchFamily="18" charset="0"/>
              </a:rPr>
              <a:t>1 </a:t>
            </a:r>
            <a:r>
              <a:rPr lang="en-US" altLang="en-US" sz="2800">
                <a:latin typeface="Times New Roman" pitchFamily="18" charset="0"/>
                <a:ea typeface="Calibri" pitchFamily="34" charset="0"/>
                <a:cs typeface="Times New Roman" pitchFamily="18" charset="0"/>
              </a:rPr>
              <a:t> =2</a:t>
            </a:r>
            <a:r>
              <a:rPr lang="en-US" altLang="en-US" sz="2800" baseline="30000">
                <a:latin typeface="Times New Roman" pitchFamily="18" charset="0"/>
                <a:ea typeface="Calibri" pitchFamily="34" charset="0"/>
                <a:cs typeface="Times New Roman" pitchFamily="18" charset="0"/>
              </a:rPr>
              <a:t>1+1</a:t>
            </a:r>
            <a:r>
              <a:rPr lang="en-US" altLang="en-US" sz="2800">
                <a:latin typeface="Times New Roman" pitchFamily="18" charset="0"/>
                <a:ea typeface="Calibri" pitchFamily="34" charset="0"/>
                <a:cs typeface="Times New Roman" pitchFamily="18" charset="0"/>
              </a:rPr>
              <a:t> = 2</a:t>
            </a:r>
            <a:r>
              <a:rPr lang="en-US" altLang="en-US" sz="2800" baseline="30000">
                <a:latin typeface="Times New Roman" pitchFamily="18" charset="0"/>
                <a:ea typeface="Calibri" pitchFamily="34" charset="0"/>
                <a:cs typeface="Times New Roman" pitchFamily="18" charset="0"/>
              </a:rPr>
              <a:t>2</a:t>
            </a:r>
            <a:r>
              <a:rPr lang="en-US" altLang="en-US" sz="2800">
                <a:latin typeface="Times New Roman" pitchFamily="18" charset="0"/>
                <a:ea typeface="Calibri" pitchFamily="34" charset="0"/>
                <a:cs typeface="Times New Roman" pitchFamily="18" charset="0"/>
              </a:rPr>
              <a:t> </a:t>
            </a:r>
            <a:r>
              <a:rPr lang="en-US" altLang="en-US" sz="2800" baseline="30000">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(mảnh)</a:t>
            </a:r>
          </a:p>
          <a:p>
            <a:r>
              <a:rPr lang="en-US" altLang="en-US" sz="2800">
                <a:latin typeface="Times New Roman" pitchFamily="18" charset="0"/>
                <a:ea typeface="Calibri" pitchFamily="34" charset="0"/>
                <a:cs typeface="Times New Roman" pitchFamily="18" charset="0"/>
              </a:rPr>
              <a:t>Lần thứ 3</a:t>
            </a:r>
            <a:r>
              <a:rPr lang="vi-VN" altLang="en-US" sz="2800">
                <a:latin typeface="Times New Roman" pitchFamily="18" charset="0"/>
                <a:ea typeface="Calibri" pitchFamily="34" charset="0"/>
                <a:cs typeface="Times New Roman" pitchFamily="18" charset="0"/>
              </a:rPr>
              <a:t> là</a:t>
            </a:r>
            <a:r>
              <a:rPr lang="en-US" altLang="en-US" sz="2800">
                <a:latin typeface="Times New Roman" pitchFamily="18" charset="0"/>
                <a:ea typeface="Calibri" pitchFamily="34" charset="0"/>
                <a:cs typeface="Times New Roman" pitchFamily="18" charset="0"/>
              </a:rPr>
              <a:t>:    2.2</a:t>
            </a:r>
            <a:r>
              <a:rPr lang="en-US" altLang="en-US" sz="2800" baseline="30000">
                <a:latin typeface="Times New Roman" pitchFamily="18" charset="0"/>
                <a:ea typeface="Calibri" pitchFamily="34" charset="0"/>
                <a:cs typeface="Times New Roman" pitchFamily="18" charset="0"/>
              </a:rPr>
              <a:t>2</a:t>
            </a:r>
            <a:r>
              <a:rPr lang="en-US" altLang="en-US" sz="2800">
                <a:latin typeface="Times New Roman" pitchFamily="18" charset="0"/>
                <a:ea typeface="Calibri" pitchFamily="34" charset="0"/>
                <a:cs typeface="Times New Roman" pitchFamily="18" charset="0"/>
              </a:rPr>
              <a:t> = 2</a:t>
            </a:r>
            <a:r>
              <a:rPr lang="en-US" altLang="en-US" sz="2800" baseline="30000">
                <a:latin typeface="Times New Roman" pitchFamily="18" charset="0"/>
                <a:ea typeface="Calibri" pitchFamily="34" charset="0"/>
                <a:cs typeface="Times New Roman" pitchFamily="18" charset="0"/>
              </a:rPr>
              <a:t>1+2</a:t>
            </a:r>
            <a:r>
              <a:rPr lang="vi-VN" altLang="en-US" sz="2800" baseline="30000">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a:t>
            </a:r>
            <a:r>
              <a:rPr lang="vi-VN" altLang="en-US" sz="2800">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2</a:t>
            </a:r>
            <a:r>
              <a:rPr lang="en-US" altLang="en-US" sz="2800" baseline="30000">
                <a:latin typeface="Times New Roman" pitchFamily="18" charset="0"/>
                <a:ea typeface="Calibri" pitchFamily="34" charset="0"/>
                <a:cs typeface="Times New Roman" pitchFamily="18" charset="0"/>
              </a:rPr>
              <a:t>3</a:t>
            </a:r>
            <a:r>
              <a:rPr lang="en-US" altLang="en-US" sz="2800">
                <a:latin typeface="Times New Roman" pitchFamily="18" charset="0"/>
                <a:ea typeface="Calibri" pitchFamily="34" charset="0"/>
                <a:cs typeface="Times New Roman" pitchFamily="18" charset="0"/>
              </a:rPr>
              <a:t> ( mảnh)</a:t>
            </a:r>
          </a:p>
          <a:p>
            <a:r>
              <a:rPr lang="en-US" altLang="en-US" sz="2800">
                <a:latin typeface="Times New Roman" pitchFamily="18" charset="0"/>
                <a:ea typeface="Calibri" pitchFamily="34" charset="0"/>
                <a:cs typeface="Times New Roman" pitchFamily="18" charset="0"/>
              </a:rPr>
              <a:t>Lần thứ 4</a:t>
            </a:r>
            <a:r>
              <a:rPr lang="vi-VN" altLang="en-US" sz="2800">
                <a:latin typeface="Times New Roman" pitchFamily="18" charset="0"/>
                <a:ea typeface="Calibri" pitchFamily="34" charset="0"/>
                <a:cs typeface="Times New Roman" pitchFamily="18" charset="0"/>
              </a:rPr>
              <a:t> là</a:t>
            </a:r>
            <a:r>
              <a:rPr lang="en-US" altLang="en-US" sz="2800">
                <a:latin typeface="Times New Roman" pitchFamily="18" charset="0"/>
                <a:ea typeface="Calibri" pitchFamily="34" charset="0"/>
                <a:cs typeface="Times New Roman" pitchFamily="18" charset="0"/>
              </a:rPr>
              <a:t>: </a:t>
            </a:r>
            <a:r>
              <a:rPr lang="vi-VN" altLang="en-US" sz="2800">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2.2</a:t>
            </a:r>
            <a:r>
              <a:rPr lang="en-US" altLang="en-US" sz="2800" baseline="30000">
                <a:latin typeface="Times New Roman" pitchFamily="18" charset="0"/>
                <a:ea typeface="Calibri" pitchFamily="34" charset="0"/>
                <a:cs typeface="Times New Roman" pitchFamily="18" charset="0"/>
              </a:rPr>
              <a:t>3</a:t>
            </a:r>
            <a:r>
              <a:rPr lang="en-US" altLang="en-US" sz="2800">
                <a:latin typeface="Times New Roman" pitchFamily="18" charset="0"/>
                <a:ea typeface="Calibri" pitchFamily="34" charset="0"/>
                <a:cs typeface="Times New Roman" pitchFamily="18" charset="0"/>
              </a:rPr>
              <a:t> = 2</a:t>
            </a:r>
            <a:r>
              <a:rPr lang="en-US" altLang="en-US" sz="2800" baseline="30000">
                <a:latin typeface="Times New Roman" pitchFamily="18" charset="0"/>
                <a:ea typeface="Calibri" pitchFamily="34" charset="0"/>
                <a:cs typeface="Times New Roman" pitchFamily="18" charset="0"/>
              </a:rPr>
              <a:t>1+</a:t>
            </a:r>
            <a:r>
              <a:rPr lang="vi-VN" altLang="en-US" sz="2800" baseline="30000">
                <a:latin typeface="Times New Roman" pitchFamily="18" charset="0"/>
                <a:ea typeface="Calibri" pitchFamily="34" charset="0"/>
                <a:cs typeface="Times New Roman" pitchFamily="18" charset="0"/>
              </a:rPr>
              <a:t>3 </a:t>
            </a:r>
            <a:r>
              <a:rPr lang="en-US" altLang="en-US" sz="2800">
                <a:latin typeface="Times New Roman" pitchFamily="18" charset="0"/>
                <a:ea typeface="Calibri" pitchFamily="34" charset="0"/>
                <a:cs typeface="Times New Roman" pitchFamily="18" charset="0"/>
              </a:rPr>
              <a:t>= 2</a:t>
            </a:r>
            <a:r>
              <a:rPr lang="vi-VN" altLang="en-US" sz="2800" baseline="30000">
                <a:latin typeface="Times New Roman" pitchFamily="18" charset="0"/>
                <a:ea typeface="Calibri" pitchFamily="34" charset="0"/>
                <a:cs typeface="Times New Roman" pitchFamily="18" charset="0"/>
              </a:rPr>
              <a:t>4</a:t>
            </a:r>
            <a:r>
              <a:rPr lang="en-US" altLang="en-US" sz="2800" baseline="30000">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 mảnh)</a:t>
            </a:r>
          </a:p>
          <a:p>
            <a:r>
              <a:rPr lang="en-US" altLang="en-US" sz="2800">
                <a:latin typeface="Times New Roman" pitchFamily="18" charset="0"/>
                <a:ea typeface="Calibri" pitchFamily="34" charset="0"/>
                <a:cs typeface="Times New Roman" pitchFamily="18" charset="0"/>
              </a:rPr>
              <a:t>Lần thứ 5</a:t>
            </a:r>
            <a:r>
              <a:rPr lang="vi-VN" altLang="en-US" sz="2800">
                <a:latin typeface="Times New Roman" pitchFamily="18" charset="0"/>
                <a:ea typeface="Calibri" pitchFamily="34" charset="0"/>
                <a:cs typeface="Times New Roman" pitchFamily="18" charset="0"/>
              </a:rPr>
              <a:t> là</a:t>
            </a:r>
            <a:r>
              <a:rPr lang="en-US" altLang="en-US" sz="2800">
                <a:latin typeface="Times New Roman" pitchFamily="18" charset="0"/>
                <a:ea typeface="Calibri" pitchFamily="34" charset="0"/>
                <a:cs typeface="Times New Roman" pitchFamily="18" charset="0"/>
              </a:rPr>
              <a:t>: </a:t>
            </a:r>
            <a:r>
              <a:rPr lang="vi-VN" altLang="en-US" sz="2800">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2.2</a:t>
            </a:r>
            <a:r>
              <a:rPr lang="en-US" altLang="en-US" sz="2800" baseline="30000">
                <a:latin typeface="Times New Roman" pitchFamily="18" charset="0"/>
                <a:ea typeface="Calibri" pitchFamily="34" charset="0"/>
                <a:cs typeface="Times New Roman" pitchFamily="18" charset="0"/>
              </a:rPr>
              <a:t>4</a:t>
            </a:r>
            <a:r>
              <a:rPr lang="vi-VN" altLang="en-US" sz="2800" baseline="30000">
                <a:latin typeface="Times New Roman" pitchFamily="18" charset="0"/>
                <a:ea typeface="Calibri" pitchFamily="34" charset="0"/>
                <a:cs typeface="Times New Roman" pitchFamily="18" charset="0"/>
              </a:rPr>
              <a:t>  </a:t>
            </a:r>
            <a:r>
              <a:rPr lang="vi-VN" altLang="en-US" sz="2800">
                <a:latin typeface="Times New Roman" pitchFamily="18" charset="0"/>
                <a:ea typeface="Calibri" pitchFamily="34" charset="0"/>
                <a:cs typeface="Times New Roman" pitchFamily="18" charset="0"/>
              </a:rPr>
              <a:t>=</a:t>
            </a:r>
            <a:r>
              <a:rPr lang="vi-VN" altLang="en-US" sz="2800" baseline="30000">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2</a:t>
            </a:r>
            <a:r>
              <a:rPr lang="en-US" altLang="en-US" sz="2800" baseline="30000">
                <a:latin typeface="Times New Roman" pitchFamily="18" charset="0"/>
                <a:ea typeface="Calibri" pitchFamily="34" charset="0"/>
                <a:cs typeface="Times New Roman" pitchFamily="18" charset="0"/>
              </a:rPr>
              <a:t>1+4 </a:t>
            </a:r>
            <a:r>
              <a:rPr lang="en-US" altLang="en-US" sz="2800">
                <a:latin typeface="Times New Roman" pitchFamily="18" charset="0"/>
                <a:ea typeface="Calibri" pitchFamily="34" charset="0"/>
                <a:cs typeface="Times New Roman" pitchFamily="18" charset="0"/>
              </a:rPr>
              <a:t>= 2</a:t>
            </a:r>
            <a:r>
              <a:rPr lang="en-US" altLang="en-US" sz="2800" baseline="30000">
                <a:latin typeface="Times New Roman" pitchFamily="18" charset="0"/>
                <a:ea typeface="Calibri" pitchFamily="34" charset="0"/>
                <a:cs typeface="Times New Roman" pitchFamily="18" charset="0"/>
              </a:rPr>
              <a:t>5</a:t>
            </a:r>
            <a:r>
              <a:rPr lang="en-US" altLang="en-US" sz="2800">
                <a:latin typeface="Times New Roman" pitchFamily="18" charset="0"/>
                <a:ea typeface="Calibri" pitchFamily="34" charset="0"/>
                <a:cs typeface="Times New Roman" pitchFamily="18" charset="0"/>
              </a:rPr>
              <a:t> ( mảnh)</a:t>
            </a:r>
            <a:endParaRPr lang="en-US" altLang="en-US" sz="2800" baseline="30000">
              <a:latin typeface="Times New Roman" pitchFamily="18" charset="0"/>
              <a:ea typeface="Calibri" pitchFamily="34" charset="0"/>
              <a:cs typeface="Times New Roman" pitchFamily="18" charset="0"/>
            </a:endParaRPr>
          </a:p>
          <a:p>
            <a:r>
              <a:rPr lang="en-US" altLang="en-US" sz="2800">
                <a:latin typeface="Times New Roman" pitchFamily="18" charset="0"/>
                <a:ea typeface="Calibri" pitchFamily="34" charset="0"/>
                <a:cs typeface="Times New Roman" pitchFamily="18" charset="0"/>
              </a:rPr>
              <a:t>Lần thứ 6</a:t>
            </a:r>
            <a:r>
              <a:rPr lang="vi-VN" altLang="en-US" sz="2800">
                <a:latin typeface="Times New Roman" pitchFamily="18" charset="0"/>
                <a:ea typeface="Calibri" pitchFamily="34" charset="0"/>
                <a:cs typeface="Times New Roman" pitchFamily="18" charset="0"/>
              </a:rPr>
              <a:t> là</a:t>
            </a:r>
            <a:r>
              <a:rPr lang="en-US" altLang="en-US" sz="2800">
                <a:latin typeface="Times New Roman" pitchFamily="18" charset="0"/>
                <a:ea typeface="Calibri" pitchFamily="34" charset="0"/>
                <a:cs typeface="Times New Roman" pitchFamily="18" charset="0"/>
              </a:rPr>
              <a:t>: </a:t>
            </a:r>
            <a:r>
              <a:rPr lang="vi-VN" altLang="en-US" sz="2800">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2.2</a:t>
            </a:r>
            <a:r>
              <a:rPr lang="en-US" altLang="en-US" sz="2800" baseline="30000">
                <a:latin typeface="Times New Roman" pitchFamily="18" charset="0"/>
                <a:ea typeface="Calibri" pitchFamily="34" charset="0"/>
                <a:cs typeface="Times New Roman" pitchFamily="18" charset="0"/>
              </a:rPr>
              <a:t>5</a:t>
            </a:r>
            <a:r>
              <a:rPr lang="vi-VN" altLang="en-US" sz="2800" baseline="30000">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 2</a:t>
            </a:r>
            <a:r>
              <a:rPr lang="en-US" altLang="en-US" sz="2800" baseline="30000">
                <a:latin typeface="Times New Roman" pitchFamily="18" charset="0"/>
                <a:ea typeface="Calibri" pitchFamily="34" charset="0"/>
                <a:cs typeface="Times New Roman" pitchFamily="18" charset="0"/>
              </a:rPr>
              <a:t>1+</a:t>
            </a:r>
            <a:r>
              <a:rPr lang="vi-VN" altLang="en-US" sz="2800" baseline="30000">
                <a:latin typeface="Times New Roman" pitchFamily="18" charset="0"/>
                <a:ea typeface="Calibri" pitchFamily="34" charset="0"/>
                <a:cs typeface="Times New Roman" pitchFamily="18" charset="0"/>
              </a:rPr>
              <a:t>5</a:t>
            </a:r>
            <a:r>
              <a:rPr lang="en-US" altLang="en-US" sz="2800">
                <a:latin typeface="Times New Roman" pitchFamily="18" charset="0"/>
                <a:ea typeface="Calibri" pitchFamily="34" charset="0"/>
                <a:cs typeface="Times New Roman" pitchFamily="18" charset="0"/>
              </a:rPr>
              <a:t> </a:t>
            </a:r>
            <a:r>
              <a:rPr lang="vi-VN" altLang="en-US" sz="2800">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2</a:t>
            </a:r>
            <a:r>
              <a:rPr lang="en-US" altLang="en-US" sz="2800" baseline="30000">
                <a:latin typeface="Times New Roman" pitchFamily="18" charset="0"/>
                <a:ea typeface="Calibri" pitchFamily="34" charset="0"/>
                <a:cs typeface="Times New Roman" pitchFamily="18" charset="0"/>
              </a:rPr>
              <a:t>6</a:t>
            </a:r>
            <a:r>
              <a:rPr lang="en-US" altLang="en-US" sz="2800">
                <a:latin typeface="Times New Roman" pitchFamily="18" charset="0"/>
                <a:ea typeface="Calibri" pitchFamily="34" charset="0"/>
                <a:cs typeface="Times New Roman" pitchFamily="18" charset="0"/>
              </a:rPr>
              <a:t> = 64  (mảnh)</a:t>
            </a:r>
          </a:p>
          <a:p>
            <a:r>
              <a:rPr lang="en-US" altLang="en-US" sz="2800">
                <a:latin typeface="Times New Roman" pitchFamily="18" charset="0"/>
                <a:ea typeface="Calibri" pitchFamily="34" charset="0"/>
                <a:cs typeface="Times New Roman" pitchFamily="18" charset="0"/>
              </a:rPr>
              <a:t>Vậy sau 6 lần cắt thì bạn Mai có 64 mảnh giấy.</a:t>
            </a:r>
          </a:p>
        </p:txBody>
      </p:sp>
      <p:sp>
        <p:nvSpPr>
          <p:cNvPr id="8" name="TextBox 7"/>
          <p:cNvSpPr txBox="1">
            <a:spLocks noChangeArrowheads="1"/>
          </p:cNvSpPr>
          <p:nvPr/>
        </p:nvSpPr>
        <p:spPr bwMode="auto">
          <a:xfrm>
            <a:off x="387350" y="2341563"/>
            <a:ext cx="236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solidFill>
                  <a:srgbClr val="FF0000"/>
                </a:solidFill>
                <a:latin typeface="Times New Roman" pitchFamily="18" charset="0"/>
                <a:cs typeface="Times New Roman" pitchFamily="18" charset="0"/>
              </a:rPr>
              <a:t>Giải</a:t>
            </a:r>
            <a:r>
              <a:rPr lang="vi-VN" altLang="en-US" sz="2800">
                <a:solidFill>
                  <a:srgbClr val="FF0000"/>
                </a:solidFill>
                <a:latin typeface="Times New Roman" pitchFamily="18" charset="0"/>
                <a:cs typeface="Times New Roman" pitchFamily="18" charset="0"/>
              </a:rPr>
              <a:t>:</a:t>
            </a:r>
            <a:endParaRPr lang="en-US" altLang="en-US" sz="2800">
              <a:solidFill>
                <a:srgbClr val="FF0000"/>
              </a:solidFill>
              <a:latin typeface="Times New Roman" pitchFamily="18" charset="0"/>
              <a:cs typeface="Times New Roman" pitchFamily="18" charset="0"/>
            </a:endParaRPr>
          </a:p>
        </p:txBody>
      </p:sp>
      <p:cxnSp>
        <p:nvCxnSpPr>
          <p:cNvPr id="9" name="Straight Connector 8"/>
          <p:cNvCxnSpPr/>
          <p:nvPr/>
        </p:nvCxnSpPr>
        <p:spPr>
          <a:xfrm>
            <a:off x="5867400" y="12954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7350" y="1752600"/>
            <a:ext cx="4260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228600" y="50851"/>
            <a:ext cx="8448675"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a:t>
            </a:r>
            <a:r>
              <a:rPr lang="vi-VN" altLang="en-US" sz="2800" b="1" dirty="0">
                <a:solidFill>
                  <a:srgbClr val="FF0000"/>
                </a:solidFill>
                <a:latin typeface="Times New Roman" pitchFamily="18" charset="0"/>
                <a:ea typeface="Arial" charset="0"/>
                <a:cs typeface="Times New Roman" pitchFamily="18" charset="0"/>
              </a:rPr>
              <a:t>I</a:t>
            </a:r>
            <a:r>
              <a:rPr lang="nl-NL" altLang="en-US" sz="2800" b="1" dirty="0">
                <a:solidFill>
                  <a:srgbClr val="FF0000"/>
                </a:solidFill>
                <a:latin typeface="Times New Roman" pitchFamily="18" charset="0"/>
                <a:ea typeface="Arial" charset="0"/>
                <a:cs typeface="Times New Roman" pitchFamily="18" charset="0"/>
              </a:rPr>
              <a:t>.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897649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additive="base">
                                        <p:cTn id="11" dur="500" fill="hold"/>
                                        <p:tgtEl>
                                          <p:spTgt spid="12294"/>
                                        </p:tgtEl>
                                        <p:attrNameLst>
                                          <p:attrName>ppt_x</p:attrName>
                                        </p:attrNameLst>
                                      </p:cBhvr>
                                      <p:tavLst>
                                        <p:tav tm="0">
                                          <p:val>
                                            <p:strVal val="#ppt_x"/>
                                          </p:val>
                                        </p:tav>
                                        <p:tav tm="100000">
                                          <p:val>
                                            <p:strVal val="#ppt_x"/>
                                          </p:val>
                                        </p:tav>
                                      </p:tavLst>
                                    </p:anim>
                                    <p:anim calcmode="lin" valueType="num">
                                      <p:cBhvr additive="base">
                                        <p:cTn id="12"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84150" y="3621088"/>
            <a:ext cx="502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Hỏi số miếng bánh có được sau 5 lần cắt có đủ cho 32 bạn học sinh không?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276600"/>
            <a:ext cx="33750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76213" y="1066800"/>
            <a:ext cx="863441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b="1" dirty="0" err="1">
                <a:solidFill>
                  <a:srgbClr val="FF0000"/>
                </a:solidFill>
                <a:latin typeface="Times New Roman" pitchFamily="18" charset="0"/>
                <a:cs typeface="Times New Roman" pitchFamily="18" charset="0"/>
              </a:rPr>
              <a:t>Bài</a:t>
            </a:r>
            <a:r>
              <a:rPr lang="en-US" altLang="en-US" sz="2800" b="1" dirty="0">
                <a:solidFill>
                  <a:srgbClr val="FF0000"/>
                </a:solidFill>
                <a:latin typeface="Times New Roman" pitchFamily="18" charset="0"/>
                <a:cs typeface="Times New Roman" pitchFamily="18" charset="0"/>
              </a:rPr>
              <a:t> 3.2:</a:t>
            </a:r>
            <a:endParaRPr lang="en-US" altLang="en-US" sz="2800" dirty="0">
              <a:solidFill>
                <a:srgbClr val="FF0000"/>
              </a:solidFill>
              <a:latin typeface="Times New Roman" pitchFamily="18" charset="0"/>
              <a:cs typeface="Times New Roman" pitchFamily="18" charset="0"/>
            </a:endParaRPr>
          </a:p>
          <a:p>
            <a:r>
              <a:rPr lang="en-US" altLang="en-US" sz="2800" dirty="0" err="1">
                <a:latin typeface="Times New Roman" pitchFamily="18" charset="0"/>
                <a:cs typeface="Times New Roman" pitchFamily="18" charset="0"/>
              </a:rPr>
              <a:t>Để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chúc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mừng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sinh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sinh</a:t>
            </a:r>
            <a:r>
              <a:rPr lang="en-US" altLang="en-US" sz="2800" dirty="0">
                <a:latin typeface="Times New Roman" pitchFamily="18" charset="0"/>
                <a:cs typeface="Times New Roman" pitchFamily="18" charset="0"/>
              </a:rPr>
              <a:t> tháng10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sinh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7A </a:t>
            </a:r>
            <a:r>
              <a:rPr lang="en-US" altLang="en-US" sz="2800" dirty="0" err="1">
                <a:latin typeface="Times New Roman" pitchFamily="18" charset="0"/>
                <a:cs typeface="Times New Roman" pitchFamily="18" charset="0"/>
              </a:rPr>
              <a:t>cô</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chuẩn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bị</a:t>
            </a:r>
            <a:r>
              <a:rPr lang="vi-VN" altLang="en-US" sz="2800" dirty="0">
                <a:latin typeface="Times New Roman" pitchFamily="18" charset="0"/>
                <a:cs typeface="Times New Roman" pitchFamily="18" charset="0"/>
              </a:rPr>
              <a:t> 1 </a:t>
            </a:r>
            <a:r>
              <a:rPr lang="en-US" altLang="en-US" sz="2800" dirty="0" err="1">
                <a:latin typeface="Times New Roman" pitchFamily="18" charset="0"/>
                <a:cs typeface="Times New Roman" pitchFamily="18" charset="0"/>
              </a:rPr>
              <a:t>chiếc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bánh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sinh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cắt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hai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phần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nhau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rồi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a:t>
            </a:r>
            <a:r>
              <a:rPr lang="en-US" altLang="en-US" sz="2800" dirty="0">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cắt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làm</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đôi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tiếp</a:t>
            </a:r>
            <a:r>
              <a:rPr lang="en-US" altLang="en-US" sz="2800" dirty="0">
                <a:solidFill>
                  <a:srgbClr val="FF0000"/>
                </a:solidFill>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hai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phần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bánh</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mới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cứ</a:t>
            </a:r>
            <a:r>
              <a:rPr lang="en-US" altLang="en-US" sz="2800" dirty="0">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tiếp</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tục</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cắt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đôi</a:t>
            </a:r>
            <a:r>
              <a:rPr lang="en-US" altLang="en-US" sz="2800" dirty="0">
                <a:solidFill>
                  <a:srgbClr val="FF0000"/>
                </a:solidFill>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vậy</a:t>
            </a:r>
            <a:r>
              <a:rPr lang="en-US" altLang="en-US" sz="2800" dirty="0">
                <a:latin typeface="Times New Roman" pitchFamily="18" charset="0"/>
                <a:cs typeface="Times New Roman" pitchFamily="18" charset="0"/>
              </a:rPr>
              <a:t>.</a:t>
            </a:r>
          </a:p>
          <a:p>
            <a:endParaRPr lang="en-US" altLang="en-US" dirty="0"/>
          </a:p>
        </p:txBody>
      </p:sp>
      <p:sp>
        <p:nvSpPr>
          <p:cNvPr id="6" name="TextBox 5"/>
          <p:cNvSpPr txBox="1">
            <a:spLocks noChangeArrowheads="1"/>
          </p:cNvSpPr>
          <p:nvPr/>
        </p:nvSpPr>
        <p:spPr bwMode="auto">
          <a:xfrm>
            <a:off x="269081" y="152400"/>
            <a:ext cx="8448675"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735398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1525588" y="2162175"/>
          <a:ext cx="2433637" cy="544513"/>
        </p:xfrm>
        <a:graphic>
          <a:graphicData uri="http://schemas.openxmlformats.org/presentationml/2006/ole">
            <mc:AlternateContent xmlns:mc="http://schemas.openxmlformats.org/markup-compatibility/2006">
              <mc:Choice xmlns:v="urn:schemas-microsoft-com:vml" Requires="v">
                <p:oleObj spid="_x0000_s12357" name="Equation" r:id="rId3" imgW="888614" imgH="203112" progId="Equation.DSMT4">
                  <p:embed/>
                </p:oleObj>
              </mc:Choice>
              <mc:Fallback>
                <p:oleObj name="Equation" r:id="rId3" imgW="888614"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88" y="2162175"/>
                        <a:ext cx="243363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1"/>
          <p:cNvSpPr>
            <a:spLocks noChangeArrowheads="1"/>
          </p:cNvSpPr>
          <p:nvPr/>
        </p:nvSpPr>
        <p:spPr bwMode="auto">
          <a:xfrm>
            <a:off x="9525" y="1549400"/>
            <a:ext cx="62912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800">
                <a:latin typeface="Times New Roman" pitchFamily="18" charset="0"/>
                <a:ea typeface="Calibri" pitchFamily="34" charset="0"/>
                <a:cs typeface="Times New Roman" pitchFamily="18" charset="0"/>
              </a:rPr>
              <a:t>    </a:t>
            </a:r>
            <a:r>
              <a:rPr lang="en-US" altLang="en-US" sz="2800">
                <a:latin typeface="Times New Roman" pitchFamily="18" charset="0"/>
                <a:ea typeface="Calibri" pitchFamily="34" charset="0"/>
                <a:cs typeface="Times New Roman" pitchFamily="18" charset="0"/>
              </a:rPr>
              <a:t>Số miếng bánh có được sau 5 lần cắt</a:t>
            </a:r>
            <a:r>
              <a:rPr lang="vi-VN" altLang="en-US" sz="2800">
                <a:latin typeface="Times New Roman" pitchFamily="18" charset="0"/>
                <a:ea typeface="Calibri" pitchFamily="34" charset="0"/>
                <a:cs typeface="Times New Roman" pitchFamily="18" charset="0"/>
              </a:rPr>
              <a:t> là</a:t>
            </a:r>
            <a:r>
              <a:rPr lang="en-US" altLang="en-US" sz="2800">
                <a:latin typeface="Times New Roman" pitchFamily="18" charset="0"/>
                <a:ea typeface="Calibri" pitchFamily="34" charset="0"/>
                <a:cs typeface="Times New Roman" pitchFamily="18" charset="0"/>
              </a:rPr>
              <a:t>: </a:t>
            </a:r>
            <a:r>
              <a:rPr lang="vi-VN" altLang="en-US" sz="2800">
                <a:latin typeface="Times New Roman" pitchFamily="18" charset="0"/>
                <a:ea typeface="Calibri" pitchFamily="34" charset="0"/>
                <a:cs typeface="Times New Roman" pitchFamily="18" charset="0"/>
              </a:rPr>
              <a:t>     </a:t>
            </a:r>
          </a:p>
        </p:txBody>
      </p:sp>
      <p:sp>
        <p:nvSpPr>
          <p:cNvPr id="8" name="Rectangle 12"/>
          <p:cNvSpPr>
            <a:spLocks noChangeArrowheads="1"/>
          </p:cNvSpPr>
          <p:nvPr/>
        </p:nvSpPr>
        <p:spPr bwMode="auto">
          <a:xfrm>
            <a:off x="184150" y="3146425"/>
            <a:ext cx="861853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vi-VN" altLang="en-US" sz="2800">
                <a:latin typeface="Times New Roman" pitchFamily="18" charset="0"/>
                <a:ea typeface="Calibri" pitchFamily="34" charset="0"/>
                <a:cs typeface="Times New Roman" pitchFamily="18" charset="0"/>
              </a:rPr>
              <a:t>Vậy sau 5 lần cắt, số miếng bánh có được vừa đủ chia cho </a:t>
            </a:r>
            <a:endParaRPr lang="en-US" altLang="en-US" sz="2800">
              <a:latin typeface="Times New Roman" pitchFamily="18" charset="0"/>
              <a:ea typeface="Calibri" pitchFamily="34" charset="0"/>
              <a:cs typeface="Times New Roman" pitchFamily="18" charset="0"/>
            </a:endParaRPr>
          </a:p>
          <a:p>
            <a:r>
              <a:rPr lang="vi-VN" altLang="en-US" sz="2800">
                <a:latin typeface="Times New Roman" pitchFamily="18" charset="0"/>
                <a:ea typeface="Calibri" pitchFamily="34" charset="0"/>
                <a:cs typeface="Times New Roman" pitchFamily="18" charset="0"/>
              </a:rPr>
              <a:t>32 bạn học sinh</a:t>
            </a:r>
            <a:r>
              <a:rPr lang="vi-VN" altLang="en-US" sz="1400">
                <a:ea typeface="Calibri" pitchFamily="34" charset="0"/>
                <a:cs typeface="Times New Roman" pitchFamily="18" charset="0"/>
              </a:rPr>
              <a:t>.</a:t>
            </a:r>
            <a:endParaRPr lang="vi-VN" altLang="en-US">
              <a:ea typeface="Calibri" pitchFamily="34" charset="0"/>
              <a:cs typeface="Times New Roman" pitchFamily="18" charset="0"/>
            </a:endParaRPr>
          </a:p>
        </p:txBody>
      </p:sp>
      <p:sp>
        <p:nvSpPr>
          <p:cNvPr id="10" name="TextBox 21"/>
          <p:cNvSpPr txBox="1">
            <a:spLocks noChangeArrowheads="1"/>
          </p:cNvSpPr>
          <p:nvPr/>
        </p:nvSpPr>
        <p:spPr bwMode="auto">
          <a:xfrm>
            <a:off x="9525" y="1200150"/>
            <a:ext cx="1492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b="1" dirty="0" err="1">
                <a:solidFill>
                  <a:srgbClr val="FF0000"/>
                </a:solidFill>
                <a:latin typeface="Times New Roman" pitchFamily="18" charset="0"/>
                <a:cs typeface="Times New Roman" pitchFamily="18" charset="0"/>
              </a:rPr>
              <a:t>Bài</a:t>
            </a:r>
            <a:r>
              <a:rPr lang="en-US" altLang="en-US" sz="2800" b="1" dirty="0">
                <a:solidFill>
                  <a:srgbClr val="FF0000"/>
                </a:solidFill>
                <a:latin typeface="Times New Roman" pitchFamily="18" charset="0"/>
                <a:cs typeface="Times New Roman" pitchFamily="18" charset="0"/>
              </a:rPr>
              <a:t> 3.2:</a:t>
            </a:r>
            <a:endParaRPr lang="en-US" altLang="en-US" sz="2800"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4181475" y="2198688"/>
            <a:ext cx="2133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a:t>
            </a:r>
            <a:r>
              <a:rPr lang="vi-VN" altLang="en-US" sz="2800">
                <a:latin typeface="Times New Roman" pitchFamily="18" charset="0"/>
                <a:cs typeface="Times New Roman" pitchFamily="18" charset="0"/>
              </a:rPr>
              <a:t>m</a:t>
            </a:r>
            <a:r>
              <a:rPr lang="en-US" altLang="en-US" sz="2800">
                <a:latin typeface="Times New Roman" pitchFamily="18" charset="0"/>
                <a:cs typeface="Times New Roman" pitchFamily="18" charset="0"/>
              </a:rPr>
              <a:t>iếng bánh)</a:t>
            </a:r>
          </a:p>
        </p:txBody>
      </p:sp>
      <p:sp>
        <p:nvSpPr>
          <p:cNvPr id="12" name="TextBox 11"/>
          <p:cNvSpPr txBox="1">
            <a:spLocks noChangeArrowheads="1"/>
          </p:cNvSpPr>
          <p:nvPr/>
        </p:nvSpPr>
        <p:spPr bwMode="auto">
          <a:xfrm>
            <a:off x="174860" y="142175"/>
            <a:ext cx="8448675"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250280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nodeType="afterGroup">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3505200"/>
            <a:ext cx="89820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28600" y="76200"/>
            <a:ext cx="8267700"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49413"/>
            <a:ext cx="38862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04800" y="1371600"/>
            <a:ext cx="510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defRPr/>
            </a:pPr>
            <a:r>
              <a:rPr lang="vi-VN" altLang="en-US" sz="2400" b="1" dirty="0">
                <a:solidFill>
                  <a:srgbClr val="FF0000"/>
                </a:solidFill>
                <a:latin typeface="+mj-lt"/>
              </a:rPr>
              <a:t>Bài 3.3:</a:t>
            </a:r>
          </a:p>
          <a:p>
            <a:pPr>
              <a:defRPr/>
            </a:pPr>
            <a:r>
              <a:rPr lang="vi-VN" altLang="en-US" sz="2400" dirty="0">
                <a:latin typeface="Times New Roman" pitchFamily="18" charset="0"/>
              </a:rPr>
              <a:t>Hầu hết virut sinh sản bằng cách nhân đôi. Cứ sau 1 giây, một con virut ban đầu sẽ nhân đôi thành hai con. </a:t>
            </a:r>
          </a:p>
          <a:p>
            <a:pPr>
              <a:defRPr/>
            </a:pPr>
            <a:r>
              <a:rPr lang="vi-VN" altLang="en-US" sz="2400" dirty="0">
                <a:latin typeface="Times New Roman" pitchFamily="18" charset="0"/>
              </a:rPr>
              <a:t>Hỏi, sau 15 giây, số lượng virut là bao nhiêu con?</a:t>
            </a:r>
            <a:endParaRPr lang="en-US" altLang="en-US" sz="2400" dirty="0">
              <a:latin typeface="Calibri" pitchFamily="34" charset="0"/>
            </a:endParaRPr>
          </a:p>
        </p:txBody>
      </p:sp>
    </p:spTree>
    <p:extLst>
      <p:ext uri="{BB962C8B-B14F-4D97-AF65-F5344CB8AC3E}">
        <p14:creationId xmlns:p14="http://schemas.microsoft.com/office/powerpoint/2010/main" val="1060867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838200"/>
            <a:ext cx="86106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just"/>
            <a:r>
              <a:rPr lang="en-US" altLang="en-US" sz="2800" b="1" dirty="0" err="1">
                <a:solidFill>
                  <a:srgbClr val="FF0000"/>
                </a:solidFill>
                <a:latin typeface="Times New Roman" pitchFamily="18" charset="0"/>
                <a:cs typeface="Times New Roman" pitchFamily="18" charset="0"/>
              </a:rPr>
              <a:t>Bài</a:t>
            </a:r>
            <a:r>
              <a:rPr lang="en-US" altLang="en-US" sz="2800" b="1" dirty="0">
                <a:solidFill>
                  <a:srgbClr val="FF0000"/>
                </a:solidFill>
                <a:latin typeface="Times New Roman" pitchFamily="18" charset="0"/>
                <a:cs typeface="Times New Roman" pitchFamily="18" charset="0"/>
              </a:rPr>
              <a:t> 3.4:</a:t>
            </a:r>
            <a:endParaRPr lang="en-US" altLang="en-US" sz="2800" dirty="0">
              <a:solidFill>
                <a:srgbClr val="FF0000"/>
              </a:solidFill>
              <a:latin typeface="Times New Roman" pitchFamily="18" charset="0"/>
              <a:cs typeface="Times New Roman" pitchFamily="18" charset="0"/>
            </a:endParaRPr>
          </a:p>
          <a:p>
            <a:r>
              <a:rPr lang="en-US" altLang="en-US" sz="2800" dirty="0" err="1">
                <a:solidFill>
                  <a:srgbClr val="000000"/>
                </a:solidFill>
                <a:latin typeface="Times New Roman" pitchFamily="18" charset="0"/>
                <a:cs typeface="Times New Roman" pitchFamily="18" charset="0"/>
              </a:rPr>
              <a:t>Tục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truyền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rằng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nhà</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vua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Ấn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Độ</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cho</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phép</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người</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phát</a:t>
            </a:r>
            <a:r>
              <a:rPr lang="en-US" altLang="en-US" sz="2800" dirty="0">
                <a:solidFill>
                  <a:srgbClr val="000000"/>
                </a:solidFill>
                <a:latin typeface="Times New Roman" pitchFamily="18" charset="0"/>
                <a:cs typeface="Times New Roman" pitchFamily="18" charset="0"/>
              </a:rPr>
              <a:t> minh </a:t>
            </a:r>
            <a:r>
              <a:rPr lang="en-US" altLang="en-US" sz="2800" dirty="0" err="1">
                <a:solidFill>
                  <a:srgbClr val="000000"/>
                </a:solidFill>
                <a:latin typeface="Times New Roman" pitchFamily="18" charset="0"/>
                <a:cs typeface="Times New Roman" pitchFamily="18" charset="0"/>
              </a:rPr>
              <a:t>ra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bàn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cờ</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Vua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được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lựa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chọn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một</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phần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thưởng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tùy</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theo</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sở</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thích</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Người</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đó</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chỉ</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xin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nhà</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vua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thưởng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cho</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số</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thóc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bằng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số</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thóc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được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đặt</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lên</a:t>
            </a:r>
            <a:r>
              <a:rPr lang="en-US" altLang="en-US" sz="2800" dirty="0">
                <a:solidFill>
                  <a:srgbClr val="000000"/>
                </a:solidFill>
                <a:latin typeface="Times New Roman" pitchFamily="18" charset="0"/>
                <a:cs typeface="Times New Roman" pitchFamily="18" charset="0"/>
              </a:rPr>
              <a:t> 64 ô </a:t>
            </a:r>
            <a:r>
              <a:rPr lang="en-US" altLang="en-US" sz="2800" dirty="0" err="1">
                <a:solidFill>
                  <a:srgbClr val="000000"/>
                </a:solidFill>
                <a:latin typeface="Times New Roman" pitchFamily="18" charset="0"/>
                <a:cs typeface="Times New Roman" pitchFamily="18" charset="0"/>
              </a:rPr>
              <a:t>của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bàn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cờ</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như</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sau</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Đặt</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lên</a:t>
            </a:r>
            <a:r>
              <a:rPr lang="en-US" altLang="en-US" sz="2800" dirty="0">
                <a:solidFill>
                  <a:srgbClr val="000000"/>
                </a:solidFill>
                <a:latin typeface="Times New Roman" pitchFamily="18" charset="0"/>
                <a:cs typeface="Times New Roman" pitchFamily="18" charset="0"/>
              </a:rPr>
              <a:t> </a:t>
            </a:r>
            <a:r>
              <a:rPr lang="en-US" altLang="en-US" sz="2800" dirty="0">
                <a:solidFill>
                  <a:srgbClr val="FF0000"/>
                </a:solidFill>
                <a:latin typeface="Times New Roman" pitchFamily="18" charset="0"/>
                <a:cs typeface="Times New Roman" pitchFamily="18" charset="0"/>
              </a:rPr>
              <a:t>ô </a:t>
            </a:r>
            <a:r>
              <a:rPr lang="en-US" altLang="en-US" sz="2800" dirty="0" err="1">
                <a:solidFill>
                  <a:srgbClr val="FF0000"/>
                </a:solidFill>
                <a:latin typeface="Times New Roman" pitchFamily="18" charset="0"/>
                <a:cs typeface="Times New Roman" pitchFamily="18" charset="0"/>
              </a:rPr>
              <a:t>thứ</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nhất</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của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bàn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cờ</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một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hạt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thóc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tiếp</a:t>
            </a:r>
            <a:r>
              <a:rPr lang="en-US" altLang="en-US" sz="2800" dirty="0">
                <a:solidFill>
                  <a:srgbClr val="000000"/>
                </a:solidFill>
                <a:latin typeface="Times New Roman" pitchFamily="18" charset="0"/>
                <a:cs typeface="Times New Roman" pitchFamily="18" charset="0"/>
              </a:rPr>
              <a:t> </a:t>
            </a:r>
            <a:r>
              <a:rPr lang="en-US" altLang="en-US" sz="2800" dirty="0">
                <a:solidFill>
                  <a:srgbClr val="FF0000"/>
                </a:solidFill>
                <a:latin typeface="Times New Roman" pitchFamily="18" charset="0"/>
                <a:cs typeface="Times New Roman" pitchFamily="18" charset="0"/>
              </a:rPr>
              <a:t>ô </a:t>
            </a:r>
            <a:r>
              <a:rPr lang="en-US" altLang="en-US" sz="2800" dirty="0" err="1">
                <a:solidFill>
                  <a:srgbClr val="FF0000"/>
                </a:solidFill>
                <a:latin typeface="Times New Roman" pitchFamily="18" charset="0"/>
                <a:cs typeface="Times New Roman" pitchFamily="18" charset="0"/>
              </a:rPr>
              <a:t>thứ</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hai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hai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hạt</a:t>
            </a:r>
            <a:r>
              <a:rPr lang="en-US" altLang="en-US" sz="2800" dirty="0">
                <a:solidFill>
                  <a:srgbClr val="000000"/>
                </a:solidFill>
                <a:latin typeface="Times New Roman" pitchFamily="18" charset="0"/>
                <a:cs typeface="Times New Roman" pitchFamily="18" charset="0"/>
              </a:rPr>
              <a:t>, … </a:t>
            </a:r>
            <a:r>
              <a:rPr lang="en-US" altLang="en-US" sz="2800" dirty="0" err="1">
                <a:solidFill>
                  <a:srgbClr val="000000"/>
                </a:solidFill>
                <a:latin typeface="Times New Roman" pitchFamily="18" charset="0"/>
                <a:cs typeface="Times New Roman" pitchFamily="18" charset="0"/>
              </a:rPr>
              <a:t>cứ</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như</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vậy</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số</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hạt</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thóc</a:t>
            </a:r>
            <a:r>
              <a:rPr lang="en-US" altLang="en-US" sz="2800" dirty="0">
                <a:solidFill>
                  <a:srgbClr val="000000"/>
                </a:solidFill>
                <a:latin typeface="Times New Roman" pitchFamily="18" charset="0"/>
                <a:cs typeface="Times New Roman" pitchFamily="18" charset="0"/>
              </a:rPr>
              <a:t> ở </a:t>
            </a:r>
            <a:r>
              <a:rPr lang="en-US" altLang="en-US" sz="2800" dirty="0">
                <a:solidFill>
                  <a:srgbClr val="FF0000"/>
                </a:solidFill>
                <a:latin typeface="Times New Roman" pitchFamily="18" charset="0"/>
                <a:cs typeface="Times New Roman" pitchFamily="18" charset="0"/>
              </a:rPr>
              <a:t>ô </a:t>
            </a:r>
            <a:r>
              <a:rPr lang="en-US" altLang="en-US" sz="2800" dirty="0" err="1">
                <a:solidFill>
                  <a:srgbClr val="FF0000"/>
                </a:solidFill>
                <a:latin typeface="Times New Roman" pitchFamily="18" charset="0"/>
                <a:cs typeface="Times New Roman" pitchFamily="18" charset="0"/>
              </a:rPr>
              <a:t>sau</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gấp</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đôi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số</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hạt</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thóc</a:t>
            </a:r>
            <a:r>
              <a:rPr lang="en-US" altLang="en-US" sz="2800" dirty="0">
                <a:solidFill>
                  <a:srgbClr val="000000"/>
                </a:solidFill>
                <a:latin typeface="Times New Roman" pitchFamily="18" charset="0"/>
                <a:cs typeface="Times New Roman" pitchFamily="18" charset="0"/>
              </a:rPr>
              <a:t> ở </a:t>
            </a:r>
            <a:r>
              <a:rPr lang="en-US" altLang="en-US" sz="2800" dirty="0">
                <a:solidFill>
                  <a:srgbClr val="FF0000"/>
                </a:solidFill>
                <a:latin typeface="Times New Roman" pitchFamily="18" charset="0"/>
                <a:cs typeface="Times New Roman" pitchFamily="18" charset="0"/>
              </a:rPr>
              <a:t>ô </a:t>
            </a:r>
            <a:r>
              <a:rPr lang="en-US" altLang="en-US" sz="2800" dirty="0" err="1">
                <a:solidFill>
                  <a:srgbClr val="FF0000"/>
                </a:solidFill>
                <a:latin typeface="Times New Roman" pitchFamily="18" charset="0"/>
                <a:cs typeface="Times New Roman" pitchFamily="18" charset="0"/>
              </a:rPr>
              <a:t>trước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cho</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đến</a:t>
            </a:r>
            <a:r>
              <a:rPr lang="en-US" altLang="en-US" sz="2800" dirty="0">
                <a:solidFill>
                  <a:srgbClr val="000000"/>
                </a:solidFill>
                <a:latin typeface="Times New Roman" pitchFamily="18" charset="0"/>
                <a:cs typeface="Times New Roman" pitchFamily="18" charset="0"/>
              </a:rPr>
              <a:t> ô </a:t>
            </a:r>
            <a:r>
              <a:rPr lang="en-US" altLang="en-US" sz="2800" dirty="0" err="1">
                <a:solidFill>
                  <a:srgbClr val="000000"/>
                </a:solidFill>
                <a:latin typeface="Times New Roman" pitchFamily="18" charset="0"/>
                <a:cs typeface="Times New Roman" pitchFamily="18" charset="0"/>
              </a:rPr>
              <a:t>cuối</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cùng</a:t>
            </a:r>
            <a:r>
              <a:rPr lang="en-US" altLang="en-US" sz="2800" dirty="0">
                <a:solidFill>
                  <a:srgbClr val="000000"/>
                </a:solidFill>
                <a:latin typeface="Times New Roman" pitchFamily="18" charset="0"/>
                <a:cs typeface="Times New Roman" pitchFamily="18" charset="0"/>
              </a:rPr>
              <a:t>.</a:t>
            </a:r>
            <a:endParaRPr lang="en-US" altLang="en-US" sz="2800" dirty="0">
              <a:latin typeface="Times New Roman" pitchFamily="18" charset="0"/>
              <a:ea typeface="Calibri" pitchFamily="34" charset="0"/>
              <a:cs typeface="Times New Roman" pitchFamily="18" charset="0"/>
            </a:endParaRPr>
          </a:p>
        </p:txBody>
      </p:sp>
      <p:pic>
        <p:nvPicPr>
          <p:cNvPr id="5" name="Picture 4" descr="https://img.loigiaihay.com/picture/2018/0912/bai-4-trang-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563" y="3824288"/>
            <a:ext cx="29813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63538" y="4378324"/>
            <a:ext cx="56515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dirty="0">
                <a:solidFill>
                  <a:srgbClr val="000000"/>
                </a:solidFill>
                <a:latin typeface="Times New Roman" pitchFamily="18" charset="0"/>
                <a:cs typeface="Times New Roman" pitchFamily="18" charset="0"/>
              </a:rPr>
              <a:t>a)</a:t>
            </a:r>
            <a:r>
              <a:rPr lang="vi-VN"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Hãy</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cho</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biết</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số</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hạt</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thóc</a:t>
            </a:r>
            <a:r>
              <a:rPr lang="en-US" altLang="en-US" sz="2800" dirty="0">
                <a:solidFill>
                  <a:srgbClr val="000000"/>
                </a:solidFill>
                <a:latin typeface="Times New Roman" pitchFamily="18" charset="0"/>
                <a:cs typeface="Times New Roman" pitchFamily="18" charset="0"/>
              </a:rPr>
              <a:t> ở </a:t>
            </a:r>
            <a:r>
              <a:rPr lang="en-US" altLang="en-US" sz="2800" dirty="0" err="1">
                <a:solidFill>
                  <a:srgbClr val="000000"/>
                </a:solidFill>
                <a:latin typeface="Times New Roman" pitchFamily="18" charset="0"/>
                <a:cs typeface="Times New Roman" pitchFamily="18" charset="0"/>
              </a:rPr>
              <a:t>các</a:t>
            </a:r>
            <a:r>
              <a:rPr lang="en-US" altLang="en-US" sz="2800" dirty="0">
                <a:solidFill>
                  <a:srgbClr val="000000"/>
                </a:solidFill>
                <a:latin typeface="Times New Roman" pitchFamily="18" charset="0"/>
                <a:cs typeface="Times New Roman" pitchFamily="18" charset="0"/>
              </a:rPr>
              <a:t> ô </a:t>
            </a:r>
            <a:r>
              <a:rPr lang="en-US" altLang="en-US" sz="2800" dirty="0" err="1">
                <a:solidFill>
                  <a:srgbClr val="000000"/>
                </a:solidFill>
                <a:latin typeface="Times New Roman" pitchFamily="18" charset="0"/>
                <a:cs typeface="Times New Roman" pitchFamily="18" charset="0"/>
              </a:rPr>
              <a:t>từ</a:t>
            </a:r>
            <a:r>
              <a:rPr lang="en-US" altLang="en-US" sz="2800" dirty="0">
                <a:solidFill>
                  <a:srgbClr val="000000"/>
                </a:solidFill>
                <a:latin typeface="Times New Roman" pitchFamily="18" charset="0"/>
                <a:cs typeface="Times New Roman" pitchFamily="18" charset="0"/>
              </a:rPr>
              <a:t> ô </a:t>
            </a:r>
            <a:r>
              <a:rPr lang="en-US" altLang="en-US" sz="2800" dirty="0" err="1">
                <a:solidFill>
                  <a:srgbClr val="000000"/>
                </a:solidFill>
                <a:latin typeface="Times New Roman" pitchFamily="18" charset="0"/>
                <a:cs typeface="Times New Roman" pitchFamily="18" charset="0"/>
              </a:rPr>
              <a:t>thứ</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nhất</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đến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thứ</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sáu</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của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bàn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cờ</a:t>
            </a:r>
            <a:r>
              <a:rPr lang="en-US" altLang="en-US" sz="2800" dirty="0">
                <a:solidFill>
                  <a:srgbClr val="000000"/>
                </a:solidFill>
                <a:latin typeface="Times New Roman" pitchFamily="18" charset="0"/>
                <a:cs typeface="Times New Roman" pitchFamily="18" charset="0"/>
              </a:rPr>
              <a:t>.</a:t>
            </a:r>
            <a:endParaRPr lang="en-US" altLang="en-US" sz="2800" dirty="0">
              <a:latin typeface="Times New Roman" pitchFamily="18" charset="0"/>
              <a:ea typeface="Calibri" pitchFamily="34" charset="0"/>
              <a:cs typeface="Times New Roman" pitchFamily="18" charset="0"/>
            </a:endParaRPr>
          </a:p>
          <a:p>
            <a:endParaRPr lang="en-US" altLang="en-US" dirty="0"/>
          </a:p>
        </p:txBody>
      </p:sp>
      <p:sp>
        <p:nvSpPr>
          <p:cNvPr id="7" name="TextBox 6"/>
          <p:cNvSpPr txBox="1">
            <a:spLocks noChangeArrowheads="1"/>
          </p:cNvSpPr>
          <p:nvPr/>
        </p:nvSpPr>
        <p:spPr bwMode="auto">
          <a:xfrm>
            <a:off x="363538" y="5486400"/>
            <a:ext cx="53149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solidFill>
                  <a:srgbClr val="000000"/>
                </a:solidFill>
                <a:latin typeface="Times New Roman" pitchFamily="18" charset="0"/>
                <a:cs typeface="Times New Roman" pitchFamily="18" charset="0"/>
              </a:rPr>
              <a:t>b) Tổng số hạt thóc đặt lên 64 ô của bàn cờ ( kết quả để lũy thừa)</a:t>
            </a:r>
            <a:endParaRPr lang="en-US" altLang="en-US" sz="2800">
              <a:latin typeface="Times New Roman" pitchFamily="18" charset="0"/>
              <a:ea typeface="Calibri" pitchFamily="34" charset="0"/>
              <a:cs typeface="Times New Roman" pitchFamily="18" charset="0"/>
            </a:endParaRPr>
          </a:p>
          <a:p>
            <a:endParaRPr lang="en-US" altLang="en-US"/>
          </a:p>
        </p:txBody>
      </p:sp>
      <p:sp>
        <p:nvSpPr>
          <p:cNvPr id="9" name="Oval 8"/>
          <p:cNvSpPr/>
          <p:nvPr/>
        </p:nvSpPr>
        <p:spPr>
          <a:xfrm>
            <a:off x="6516688" y="6324600"/>
            <a:ext cx="114300" cy="228600"/>
          </a:xfrm>
          <a:prstGeom prst="ellipse">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latin typeface="Calibri" pitchFamily="34" charset="0"/>
              <a:cs typeface="Arial" charset="0"/>
            </a:endParaRPr>
          </a:p>
        </p:txBody>
      </p:sp>
      <p:sp>
        <p:nvSpPr>
          <p:cNvPr id="10" name="Oval 9"/>
          <p:cNvSpPr/>
          <p:nvPr/>
        </p:nvSpPr>
        <p:spPr>
          <a:xfrm>
            <a:off x="6657975" y="6324600"/>
            <a:ext cx="114300" cy="228600"/>
          </a:xfrm>
          <a:prstGeom prst="ellipse">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latin typeface="Calibri" pitchFamily="34" charset="0"/>
              <a:cs typeface="Arial" charset="0"/>
            </a:endParaRPr>
          </a:p>
        </p:txBody>
      </p:sp>
      <p:sp>
        <p:nvSpPr>
          <p:cNvPr id="11" name="Oval 10"/>
          <p:cNvSpPr/>
          <p:nvPr/>
        </p:nvSpPr>
        <p:spPr>
          <a:xfrm>
            <a:off x="6224588" y="6324600"/>
            <a:ext cx="73025" cy="228600"/>
          </a:xfrm>
          <a:prstGeom prst="ellipse">
            <a:avLst/>
          </a:prstGeom>
          <a:solidFill>
            <a:schemeClr val="accent6">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latin typeface="Calibri" pitchFamily="34" charset="0"/>
              <a:cs typeface="Arial" charset="0"/>
            </a:endParaRPr>
          </a:p>
        </p:txBody>
      </p:sp>
      <p:sp>
        <p:nvSpPr>
          <p:cNvPr id="12" name="TextBox 11"/>
          <p:cNvSpPr txBox="1">
            <a:spLocks noChangeArrowheads="1"/>
          </p:cNvSpPr>
          <p:nvPr/>
        </p:nvSpPr>
        <p:spPr bwMode="auto">
          <a:xfrm>
            <a:off x="228600" y="76200"/>
            <a:ext cx="8267700"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a:t>
            </a:r>
            <a:r>
              <a:rPr lang="vi-VN" altLang="en-US" sz="2800" b="1" dirty="0">
                <a:solidFill>
                  <a:srgbClr val="FF0000"/>
                </a:solidFill>
                <a:latin typeface="Times New Roman" pitchFamily="18" charset="0"/>
                <a:ea typeface="Arial" charset="0"/>
                <a:cs typeface="Times New Roman" pitchFamily="18" charset="0"/>
              </a:rPr>
              <a:t>I</a:t>
            </a:r>
            <a:r>
              <a:rPr lang="nl-NL" altLang="en-US" sz="2800" b="1" dirty="0">
                <a:solidFill>
                  <a:srgbClr val="FF0000"/>
                </a:solidFill>
                <a:latin typeface="Times New Roman" pitchFamily="18" charset="0"/>
                <a:ea typeface="Arial" charset="0"/>
                <a:cs typeface="Times New Roman" pitchFamily="18" charset="0"/>
              </a:rPr>
              <a:t>.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4288523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9050" y="2514600"/>
            <a:ext cx="8848725" cy="4724400"/>
          </a:xfrm>
        </p:spPr>
        <p:txBody>
          <a:bodyPr/>
          <a:lstStyle/>
          <a:p>
            <a:pPr marL="0" indent="0" eaLnBrk="1" hangingPunct="1">
              <a:buFont typeface="Arial" charset="0"/>
              <a:buNone/>
            </a:pPr>
            <a:r>
              <a:rPr lang="en-US" altLang="en-US" sz="2800" b="1">
                <a:latin typeface="Times New Roman" pitchFamily="18" charset="0"/>
                <a:cs typeface="Times New Roman" pitchFamily="18" charset="0"/>
              </a:rPr>
              <a:t>Giải:</a:t>
            </a:r>
            <a:r>
              <a:rPr lang="vi-VN" altLang="en-US" sz="2800" b="1">
                <a:latin typeface="Times New Roman" pitchFamily="18" charset="0"/>
                <a:cs typeface="Times New Roman" pitchFamily="18" charset="0"/>
              </a:rPr>
              <a:t> a)</a:t>
            </a:r>
            <a:endParaRPr lang="en-US" altLang="en-US" sz="2800" b="1">
              <a:latin typeface="Times New Roman" pitchFamily="18" charset="0"/>
              <a:cs typeface="Times New Roman" pitchFamily="18" charset="0"/>
            </a:endParaRPr>
          </a:p>
          <a:p>
            <a:pPr marL="0" indent="0" eaLnBrk="1" hangingPunct="1">
              <a:buFont typeface="Arial" charset="0"/>
              <a:buNone/>
            </a:pPr>
            <a:r>
              <a:rPr lang="en-US" altLang="en-US" sz="2800">
                <a:latin typeface="Times New Roman" pitchFamily="18" charset="0"/>
                <a:cs typeface="Times New Roman" pitchFamily="18" charset="0"/>
              </a:rPr>
              <a:t>Ô thứ nhất có số hạt thóc là</a:t>
            </a:r>
            <a:r>
              <a:rPr lang="vi-VN" altLang="en-US" sz="2800">
                <a:latin typeface="Times New Roman" pitchFamily="18" charset="0"/>
                <a:cs typeface="Times New Roman" pitchFamily="18" charset="0"/>
              </a:rPr>
              <a:t>:</a:t>
            </a:r>
            <a:r>
              <a:rPr lang="en-US" altLang="en-US" sz="2800">
                <a:latin typeface="Times New Roman" pitchFamily="18" charset="0"/>
                <a:cs typeface="Times New Roman" pitchFamily="18" charset="0"/>
              </a:rPr>
              <a:t> 2</a:t>
            </a:r>
            <a:r>
              <a:rPr lang="en-US" altLang="en-US" sz="2800" baseline="30000">
                <a:latin typeface="Times New Roman" pitchFamily="18" charset="0"/>
                <a:cs typeface="Times New Roman" pitchFamily="18" charset="0"/>
              </a:rPr>
              <a:t>0</a:t>
            </a:r>
            <a:r>
              <a:rPr lang="en-US" altLang="en-US" sz="2800">
                <a:latin typeface="Times New Roman" pitchFamily="18" charset="0"/>
                <a:cs typeface="Times New Roman" pitchFamily="18" charset="0"/>
              </a:rPr>
              <a:t> = 1</a:t>
            </a:r>
          </a:p>
          <a:p>
            <a:pPr marL="0" indent="0" eaLnBrk="1" hangingPunct="1">
              <a:buFont typeface="Arial" charset="0"/>
              <a:buNone/>
            </a:pPr>
            <a:r>
              <a:rPr lang="en-US" altLang="en-US" sz="2800">
                <a:latin typeface="Times New Roman" pitchFamily="18" charset="0"/>
                <a:cs typeface="Times New Roman" pitchFamily="18" charset="0"/>
              </a:rPr>
              <a:t>Ô thứ hai</a:t>
            </a:r>
            <a:r>
              <a:rPr lang="vi-VN" altLang="en-US" sz="2800">
                <a:latin typeface="Times New Roman" pitchFamily="18" charset="0"/>
                <a:cs typeface="Times New Roman" pitchFamily="18" charset="0"/>
              </a:rPr>
              <a:t> c</a:t>
            </a:r>
            <a:r>
              <a:rPr lang="en-US" altLang="en-US" sz="2800">
                <a:latin typeface="Times New Roman" pitchFamily="18" charset="0"/>
                <a:cs typeface="Times New Roman" pitchFamily="18" charset="0"/>
              </a:rPr>
              <a:t>ó số hạt thóc là</a:t>
            </a:r>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2. 2</a:t>
            </a:r>
            <a:r>
              <a:rPr lang="en-US" altLang="en-US" sz="2800" baseline="30000">
                <a:latin typeface="Times New Roman" pitchFamily="18" charset="0"/>
                <a:cs typeface="Times New Roman" pitchFamily="18" charset="0"/>
              </a:rPr>
              <a:t>0</a:t>
            </a:r>
            <a:r>
              <a:rPr lang="en-US" altLang="en-US" sz="2800">
                <a:latin typeface="Times New Roman" pitchFamily="18" charset="0"/>
                <a:cs typeface="Times New Roman" pitchFamily="18" charset="0"/>
              </a:rPr>
              <a:t> = 2</a:t>
            </a:r>
            <a:r>
              <a:rPr lang="en-US" altLang="en-US" sz="2800" baseline="30000">
                <a:latin typeface="Times New Roman" pitchFamily="18" charset="0"/>
                <a:cs typeface="Times New Roman" pitchFamily="18" charset="0"/>
              </a:rPr>
              <a:t>1</a:t>
            </a:r>
            <a:endParaRPr lang="en-US" altLang="en-US" sz="2800">
              <a:latin typeface="Times New Roman" pitchFamily="18" charset="0"/>
              <a:cs typeface="Times New Roman" pitchFamily="18" charset="0"/>
            </a:endParaRPr>
          </a:p>
          <a:p>
            <a:pPr marL="0" indent="0" eaLnBrk="1" hangingPunct="1">
              <a:buFont typeface="Arial" charset="0"/>
              <a:buNone/>
            </a:pPr>
            <a:r>
              <a:rPr lang="en-US" altLang="en-US" sz="2800">
                <a:latin typeface="Times New Roman" pitchFamily="18" charset="0"/>
                <a:cs typeface="Times New Roman" pitchFamily="18" charset="0"/>
              </a:rPr>
              <a:t>Ô thứ ba </a:t>
            </a:r>
            <a:r>
              <a:rPr lang="vi-VN" altLang="en-US" sz="2800">
                <a:latin typeface="Times New Roman" pitchFamily="18" charset="0"/>
                <a:cs typeface="Times New Roman" pitchFamily="18" charset="0"/>
              </a:rPr>
              <a:t>c</a:t>
            </a:r>
            <a:r>
              <a:rPr lang="en-US" altLang="en-US" sz="2800">
                <a:latin typeface="Times New Roman" pitchFamily="18" charset="0"/>
                <a:cs typeface="Times New Roman" pitchFamily="18" charset="0"/>
              </a:rPr>
              <a:t>ó số hạt thóc là</a:t>
            </a:r>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 2.2</a:t>
            </a:r>
            <a:r>
              <a:rPr lang="en-US" altLang="en-US" sz="2800" baseline="30000">
                <a:latin typeface="Times New Roman" pitchFamily="18" charset="0"/>
                <a:cs typeface="Times New Roman" pitchFamily="18" charset="0"/>
              </a:rPr>
              <a:t>1</a:t>
            </a:r>
            <a:r>
              <a:rPr lang="en-US" altLang="en-US" sz="2800">
                <a:latin typeface="Times New Roman" pitchFamily="18" charset="0"/>
                <a:cs typeface="Times New Roman" pitchFamily="18" charset="0"/>
              </a:rPr>
              <a:t> = 2</a:t>
            </a:r>
            <a:r>
              <a:rPr lang="en-US" altLang="en-US" sz="2800" baseline="30000">
                <a:latin typeface="Times New Roman" pitchFamily="18" charset="0"/>
                <a:cs typeface="Times New Roman" pitchFamily="18" charset="0"/>
              </a:rPr>
              <a:t>2</a:t>
            </a:r>
            <a:r>
              <a:rPr lang="en-US" altLang="en-US" sz="2800">
                <a:latin typeface="Times New Roman" pitchFamily="18" charset="0"/>
                <a:cs typeface="Times New Roman" pitchFamily="18" charset="0"/>
              </a:rPr>
              <a:t> = 4 </a:t>
            </a:r>
          </a:p>
          <a:p>
            <a:pPr marL="0" indent="0" eaLnBrk="1" hangingPunct="1">
              <a:buFont typeface="Arial" charset="0"/>
              <a:buNone/>
            </a:pPr>
            <a:r>
              <a:rPr lang="en-US" altLang="en-US" sz="2800">
                <a:latin typeface="Times New Roman" pitchFamily="18" charset="0"/>
                <a:cs typeface="Times New Roman" pitchFamily="18" charset="0"/>
              </a:rPr>
              <a:t>Ô thứ tư </a:t>
            </a:r>
            <a:r>
              <a:rPr lang="vi-VN" altLang="en-US" sz="2800">
                <a:latin typeface="Times New Roman" pitchFamily="18" charset="0"/>
                <a:cs typeface="Times New Roman" pitchFamily="18" charset="0"/>
              </a:rPr>
              <a:t>c</a:t>
            </a:r>
            <a:r>
              <a:rPr lang="en-US" altLang="en-US" sz="2800">
                <a:latin typeface="Times New Roman" pitchFamily="18" charset="0"/>
                <a:cs typeface="Times New Roman" pitchFamily="18" charset="0"/>
              </a:rPr>
              <a:t>ó số hạt thóc là</a:t>
            </a:r>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 </a:t>
            </a:r>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2.2</a:t>
            </a:r>
            <a:r>
              <a:rPr lang="en-US" altLang="en-US" sz="2800" baseline="30000">
                <a:latin typeface="Times New Roman" pitchFamily="18" charset="0"/>
                <a:cs typeface="Times New Roman" pitchFamily="18" charset="0"/>
              </a:rPr>
              <a:t>2</a:t>
            </a:r>
            <a:r>
              <a:rPr lang="en-US" altLang="en-US" sz="2800">
                <a:latin typeface="Times New Roman" pitchFamily="18" charset="0"/>
                <a:cs typeface="Times New Roman" pitchFamily="18" charset="0"/>
              </a:rPr>
              <a:t> = 2</a:t>
            </a:r>
            <a:r>
              <a:rPr lang="en-US" altLang="en-US" sz="2800" baseline="30000">
                <a:latin typeface="Times New Roman" pitchFamily="18" charset="0"/>
                <a:cs typeface="Times New Roman" pitchFamily="18" charset="0"/>
              </a:rPr>
              <a:t>3</a:t>
            </a:r>
            <a:r>
              <a:rPr lang="en-US" altLang="en-US" sz="2800">
                <a:latin typeface="Times New Roman" pitchFamily="18" charset="0"/>
                <a:cs typeface="Times New Roman" pitchFamily="18" charset="0"/>
              </a:rPr>
              <a:t> = 8 </a:t>
            </a:r>
          </a:p>
          <a:p>
            <a:pPr marL="0" indent="0" eaLnBrk="1" hangingPunct="1">
              <a:buFont typeface="Arial" charset="0"/>
              <a:buNone/>
            </a:pPr>
            <a:r>
              <a:rPr lang="en-US" altLang="en-US" sz="2800">
                <a:latin typeface="Times New Roman" pitchFamily="18" charset="0"/>
                <a:cs typeface="Times New Roman" pitchFamily="18" charset="0"/>
              </a:rPr>
              <a:t>Ô thứ năm </a:t>
            </a:r>
            <a:r>
              <a:rPr lang="vi-VN" altLang="en-US" sz="2800">
                <a:latin typeface="Times New Roman" pitchFamily="18" charset="0"/>
                <a:cs typeface="Times New Roman" pitchFamily="18" charset="0"/>
              </a:rPr>
              <a:t>c</a:t>
            </a:r>
            <a:r>
              <a:rPr lang="en-US" altLang="en-US" sz="2800">
                <a:latin typeface="Times New Roman" pitchFamily="18" charset="0"/>
                <a:cs typeface="Times New Roman" pitchFamily="18" charset="0"/>
              </a:rPr>
              <a:t>ó số hạt thóc là</a:t>
            </a:r>
            <a:r>
              <a:rPr lang="vi-VN" altLang="en-US" sz="2800">
                <a:latin typeface="Times New Roman" pitchFamily="18" charset="0"/>
                <a:cs typeface="Times New Roman" pitchFamily="18" charset="0"/>
              </a:rPr>
              <a:t>:</a:t>
            </a:r>
            <a:r>
              <a:rPr lang="en-US" altLang="en-US" sz="2800">
                <a:latin typeface="Times New Roman" pitchFamily="18" charset="0"/>
                <a:cs typeface="Times New Roman" pitchFamily="18" charset="0"/>
              </a:rPr>
              <a:t> 2. 2</a:t>
            </a:r>
            <a:r>
              <a:rPr lang="en-US" altLang="en-US" sz="2800" baseline="30000">
                <a:latin typeface="Times New Roman" pitchFamily="18" charset="0"/>
                <a:cs typeface="Times New Roman" pitchFamily="18" charset="0"/>
              </a:rPr>
              <a:t>3</a:t>
            </a:r>
            <a:r>
              <a:rPr lang="en-US" altLang="en-US" sz="2800">
                <a:latin typeface="Times New Roman" pitchFamily="18" charset="0"/>
                <a:cs typeface="Times New Roman" pitchFamily="18" charset="0"/>
              </a:rPr>
              <a:t> = 2</a:t>
            </a:r>
            <a:r>
              <a:rPr lang="en-US" altLang="en-US" sz="2800" baseline="30000">
                <a:latin typeface="Times New Roman" pitchFamily="18" charset="0"/>
                <a:cs typeface="Times New Roman" pitchFamily="18" charset="0"/>
              </a:rPr>
              <a:t>4</a:t>
            </a:r>
            <a:r>
              <a:rPr lang="en-US" altLang="en-US" sz="2800">
                <a:latin typeface="Times New Roman" pitchFamily="18" charset="0"/>
                <a:cs typeface="Times New Roman" pitchFamily="18" charset="0"/>
              </a:rPr>
              <a:t> = 16</a:t>
            </a:r>
          </a:p>
          <a:p>
            <a:pPr marL="0" indent="0" eaLnBrk="1" hangingPunct="1">
              <a:buFont typeface="Arial" charset="0"/>
              <a:buNone/>
            </a:pPr>
            <a:r>
              <a:rPr lang="en-US" altLang="en-US" sz="2800">
                <a:latin typeface="Times New Roman" pitchFamily="18" charset="0"/>
                <a:cs typeface="Times New Roman" pitchFamily="18" charset="0"/>
              </a:rPr>
              <a:t>Ô thứ sáu</a:t>
            </a:r>
            <a:r>
              <a:rPr lang="vi-VN" altLang="en-US" sz="2800">
                <a:latin typeface="Times New Roman" pitchFamily="18" charset="0"/>
                <a:cs typeface="Times New Roman" pitchFamily="18" charset="0"/>
              </a:rPr>
              <a:t> c</a:t>
            </a:r>
            <a:r>
              <a:rPr lang="en-US" altLang="en-US" sz="2800">
                <a:latin typeface="Times New Roman" pitchFamily="18" charset="0"/>
                <a:cs typeface="Times New Roman" pitchFamily="18" charset="0"/>
              </a:rPr>
              <a:t>ó số hạt thóc là</a:t>
            </a:r>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 2.2</a:t>
            </a:r>
            <a:r>
              <a:rPr lang="en-US" altLang="en-US" sz="2800" baseline="30000">
                <a:latin typeface="Times New Roman" pitchFamily="18" charset="0"/>
                <a:cs typeface="Times New Roman" pitchFamily="18" charset="0"/>
              </a:rPr>
              <a:t>4</a:t>
            </a:r>
            <a:r>
              <a:rPr lang="en-US" altLang="en-US" sz="2800">
                <a:latin typeface="Times New Roman" pitchFamily="18" charset="0"/>
                <a:cs typeface="Times New Roman" pitchFamily="18" charset="0"/>
              </a:rPr>
              <a:t> = 2</a:t>
            </a:r>
            <a:r>
              <a:rPr lang="en-US" altLang="en-US" sz="2800" baseline="30000">
                <a:latin typeface="Times New Roman" pitchFamily="18" charset="0"/>
                <a:cs typeface="Times New Roman" pitchFamily="18" charset="0"/>
              </a:rPr>
              <a:t>5</a:t>
            </a:r>
            <a:r>
              <a:rPr lang="en-US" altLang="en-US" sz="2800">
                <a:latin typeface="Times New Roman" pitchFamily="18" charset="0"/>
                <a:cs typeface="Times New Roman" pitchFamily="18" charset="0"/>
              </a:rPr>
              <a:t> = 32</a:t>
            </a:r>
          </a:p>
          <a:p>
            <a:pPr marL="0" indent="0" eaLnBrk="1" hangingPunct="1">
              <a:buFont typeface="Arial" charset="0"/>
              <a:buNone/>
            </a:pPr>
            <a:endParaRPr lang="en-US" altLang="en-US" sz="2800">
              <a:latin typeface="Times New Roman" pitchFamily="18" charset="0"/>
              <a:cs typeface="Times New Roman" pitchFamily="18" charset="0"/>
            </a:endParaRPr>
          </a:p>
          <a:p>
            <a:pPr marL="0" indent="0" eaLnBrk="1" hangingPunct="1">
              <a:buFont typeface="Arial" charset="0"/>
              <a:buNone/>
            </a:pPr>
            <a:endParaRPr lang="en-US" altLang="en-US" sz="2800"/>
          </a:p>
        </p:txBody>
      </p:sp>
      <p:pic>
        <p:nvPicPr>
          <p:cNvPr id="6" name="Picture 5" descr="https://img.loigiaihay.com/picture/2018/0912/bai-4-trang-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9938"/>
            <a:ext cx="265747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28600" y="76200"/>
            <a:ext cx="8267700"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749460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674">
                                            <p:txEl>
                                              <p:pRg st="0" end="0"/>
                                            </p:txEl>
                                          </p:spTgt>
                                        </p:tgtEl>
                                        <p:attrNameLst>
                                          <p:attrName>style.visibility</p:attrName>
                                        </p:attrNameLst>
                                      </p:cBhvr>
                                      <p:to>
                                        <p:strVal val="visible"/>
                                      </p:to>
                                    </p:set>
                                    <p:animEffect transition="in" filter="fade">
                                      <p:cBhvr>
                                        <p:cTn id="16" dur="500"/>
                                        <p:tgtEl>
                                          <p:spTgt spid="2867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674">
                                            <p:txEl>
                                              <p:pRg st="1" end="1"/>
                                            </p:txEl>
                                          </p:spTgt>
                                        </p:tgtEl>
                                        <p:attrNameLst>
                                          <p:attrName>style.visibility</p:attrName>
                                        </p:attrNameLst>
                                      </p:cBhvr>
                                      <p:to>
                                        <p:strVal val="visible"/>
                                      </p:to>
                                    </p:set>
                                    <p:animEffect transition="in" filter="fade">
                                      <p:cBhvr>
                                        <p:cTn id="21" dur="500"/>
                                        <p:tgtEl>
                                          <p:spTgt spid="2867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674">
                                            <p:txEl>
                                              <p:pRg st="2" end="2"/>
                                            </p:txEl>
                                          </p:spTgt>
                                        </p:tgtEl>
                                        <p:attrNameLst>
                                          <p:attrName>style.visibility</p:attrName>
                                        </p:attrNameLst>
                                      </p:cBhvr>
                                      <p:to>
                                        <p:strVal val="visible"/>
                                      </p:to>
                                    </p:set>
                                    <p:animEffect transition="in" filter="fade">
                                      <p:cBhvr>
                                        <p:cTn id="26" dur="500"/>
                                        <p:tgtEl>
                                          <p:spTgt spid="28674">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674">
                                            <p:txEl>
                                              <p:pRg st="3" end="3"/>
                                            </p:txEl>
                                          </p:spTgt>
                                        </p:tgtEl>
                                        <p:attrNameLst>
                                          <p:attrName>style.visibility</p:attrName>
                                        </p:attrNameLst>
                                      </p:cBhvr>
                                      <p:to>
                                        <p:strVal val="visible"/>
                                      </p:to>
                                    </p:set>
                                    <p:animEffect transition="in" filter="fade">
                                      <p:cBhvr>
                                        <p:cTn id="31" dur="500"/>
                                        <p:tgtEl>
                                          <p:spTgt spid="28674">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674">
                                            <p:txEl>
                                              <p:pRg st="4" end="4"/>
                                            </p:txEl>
                                          </p:spTgt>
                                        </p:tgtEl>
                                        <p:attrNameLst>
                                          <p:attrName>style.visibility</p:attrName>
                                        </p:attrNameLst>
                                      </p:cBhvr>
                                      <p:to>
                                        <p:strVal val="visible"/>
                                      </p:to>
                                    </p:set>
                                    <p:animEffect transition="in" filter="fade">
                                      <p:cBhvr>
                                        <p:cTn id="36" dur="500"/>
                                        <p:tgtEl>
                                          <p:spTgt spid="28674">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674">
                                            <p:txEl>
                                              <p:pRg st="5" end="5"/>
                                            </p:txEl>
                                          </p:spTgt>
                                        </p:tgtEl>
                                        <p:attrNameLst>
                                          <p:attrName>style.visibility</p:attrName>
                                        </p:attrNameLst>
                                      </p:cBhvr>
                                      <p:to>
                                        <p:strVal val="visible"/>
                                      </p:to>
                                    </p:set>
                                    <p:animEffect transition="in" filter="fade">
                                      <p:cBhvr>
                                        <p:cTn id="41" dur="500"/>
                                        <p:tgtEl>
                                          <p:spTgt spid="28674">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674">
                                            <p:txEl>
                                              <p:pRg st="6" end="6"/>
                                            </p:txEl>
                                          </p:spTgt>
                                        </p:tgtEl>
                                        <p:attrNameLst>
                                          <p:attrName>style.visibility</p:attrName>
                                        </p:attrNameLst>
                                      </p:cBhvr>
                                      <p:to>
                                        <p:strVal val="visible"/>
                                      </p:to>
                                    </p:set>
                                    <p:animEffect transition="in" filter="fade">
                                      <p:cBhvr>
                                        <p:cTn id="46" dur="500"/>
                                        <p:tgtEl>
                                          <p:spTgt spid="286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9525" y="1447800"/>
            <a:ext cx="8610600" cy="2800350"/>
          </a:xfrm>
        </p:spPr>
        <p:txBody>
          <a:bodyPr/>
          <a:lstStyle/>
          <a:p>
            <a:pPr marL="0" indent="0" eaLnBrk="1" hangingPunct="1">
              <a:lnSpc>
                <a:spcPct val="90000"/>
              </a:lnSpc>
              <a:buFont typeface="Arial" charset="0"/>
              <a:buNone/>
            </a:pPr>
            <a:r>
              <a:rPr lang="en-US" sz="2800" b="1">
                <a:latin typeface="Times New Roman" pitchFamily="18" charset="0"/>
                <a:cs typeface="Times New Roman" pitchFamily="18" charset="0"/>
              </a:rPr>
              <a:t> Gợi ý giải: </a:t>
            </a:r>
            <a:endParaRPr lang="vi-VN" sz="2800" b="1">
              <a:latin typeface="Times New Roman" pitchFamily="18" charset="0"/>
              <a:cs typeface="Times New Roman" pitchFamily="18" charset="0"/>
            </a:endParaRPr>
          </a:p>
          <a:p>
            <a:pPr marL="0" indent="0" eaLnBrk="1" hangingPunct="1">
              <a:lnSpc>
                <a:spcPct val="90000"/>
              </a:lnSpc>
              <a:buFont typeface="Arial" charset="0"/>
              <a:buNone/>
            </a:pPr>
            <a:r>
              <a:rPr lang="en-US" sz="2800">
                <a:latin typeface="Times New Roman" pitchFamily="18" charset="0"/>
                <a:cs typeface="Times New Roman" pitchFamily="18" charset="0"/>
              </a:rPr>
              <a:t>Ô thứ nhất có số hạt thóc là</a:t>
            </a:r>
            <a:r>
              <a:rPr lang="vi-VN" sz="2800">
                <a:latin typeface="Times New Roman" pitchFamily="18" charset="0"/>
                <a:cs typeface="Times New Roman" pitchFamily="18" charset="0"/>
              </a:rPr>
              <a:t>:</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1</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 2</a:t>
            </a:r>
            <a:r>
              <a:rPr lang="en-US" sz="2800" baseline="30000">
                <a:latin typeface="Times New Roman" pitchFamily="18" charset="0"/>
                <a:cs typeface="Times New Roman" pitchFamily="18" charset="0"/>
              </a:rPr>
              <a:t>0</a:t>
            </a:r>
            <a:r>
              <a:rPr lang="en-US" sz="2800">
                <a:latin typeface="Times New Roman" pitchFamily="18" charset="0"/>
                <a:cs typeface="Times New Roman" pitchFamily="18" charset="0"/>
              </a:rPr>
              <a:t> </a:t>
            </a:r>
          </a:p>
          <a:p>
            <a:pPr marL="0" indent="0" eaLnBrk="1" hangingPunct="1">
              <a:lnSpc>
                <a:spcPct val="90000"/>
              </a:lnSpc>
              <a:buFont typeface="Arial" charset="0"/>
              <a:buNone/>
            </a:pPr>
            <a:r>
              <a:rPr lang="en-US" sz="2800">
                <a:latin typeface="Times New Roman" pitchFamily="18" charset="0"/>
                <a:cs typeface="Times New Roman" pitchFamily="18" charset="0"/>
              </a:rPr>
              <a:t>Ô thứ hai</a:t>
            </a:r>
            <a:r>
              <a:rPr lang="vi-VN" sz="2800">
                <a:latin typeface="Times New Roman" pitchFamily="18" charset="0"/>
                <a:cs typeface="Times New Roman" pitchFamily="18" charset="0"/>
              </a:rPr>
              <a:t> c</a:t>
            </a:r>
            <a:r>
              <a:rPr lang="en-US" sz="2800">
                <a:latin typeface="Times New Roman" pitchFamily="18" charset="0"/>
                <a:cs typeface="Times New Roman" pitchFamily="18" charset="0"/>
              </a:rPr>
              <a:t>ó số hạt thóc là</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 2. 2</a:t>
            </a:r>
            <a:r>
              <a:rPr lang="en-US" sz="2800" baseline="30000">
                <a:latin typeface="Times New Roman" pitchFamily="18" charset="0"/>
                <a:cs typeface="Times New Roman" pitchFamily="18" charset="0"/>
              </a:rPr>
              <a:t>0</a:t>
            </a:r>
            <a:r>
              <a:rPr lang="vi-VN" sz="2800" baseline="30000">
                <a:latin typeface="Times New Roman" pitchFamily="18" charset="0"/>
                <a:cs typeface="Times New Roman" pitchFamily="18" charset="0"/>
              </a:rPr>
              <a:t> </a:t>
            </a:r>
            <a:r>
              <a:rPr lang="en-US" sz="2800">
                <a:latin typeface="Times New Roman" pitchFamily="18" charset="0"/>
                <a:cs typeface="Times New Roman" pitchFamily="18" charset="0"/>
              </a:rPr>
              <a:t>=</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2</a:t>
            </a:r>
            <a:r>
              <a:rPr lang="en-US" sz="2800" baseline="30000">
                <a:latin typeface="Times New Roman" pitchFamily="18" charset="0"/>
                <a:cs typeface="Times New Roman" pitchFamily="18" charset="0"/>
              </a:rPr>
              <a:t>1</a:t>
            </a:r>
            <a:endParaRPr lang="en-US" sz="2800">
              <a:latin typeface="Times New Roman" pitchFamily="18" charset="0"/>
              <a:cs typeface="Times New Roman" pitchFamily="18" charset="0"/>
            </a:endParaRPr>
          </a:p>
          <a:p>
            <a:pPr marL="0" indent="0" eaLnBrk="1" hangingPunct="1">
              <a:lnSpc>
                <a:spcPct val="90000"/>
              </a:lnSpc>
              <a:buFont typeface="Arial" charset="0"/>
              <a:buNone/>
            </a:pPr>
            <a:r>
              <a:rPr lang="en-US" sz="2800"/>
              <a:t>……………….</a:t>
            </a:r>
          </a:p>
          <a:p>
            <a:pPr marL="0" indent="0" eaLnBrk="1" hangingPunct="1">
              <a:lnSpc>
                <a:spcPct val="90000"/>
              </a:lnSpc>
              <a:buFont typeface="Arial" charset="0"/>
              <a:buNone/>
            </a:pPr>
            <a:r>
              <a:rPr lang="en-US" sz="2800">
                <a:latin typeface="Times New Roman" pitchFamily="18" charset="0"/>
                <a:cs typeface="Times New Roman" pitchFamily="18" charset="0"/>
              </a:rPr>
              <a:t>Ô thứ 64 có số hạt thóc là</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 2. 2</a:t>
            </a:r>
            <a:r>
              <a:rPr lang="en-US" sz="2800" baseline="30000">
                <a:latin typeface="Times New Roman" pitchFamily="18" charset="0"/>
                <a:cs typeface="Times New Roman" pitchFamily="18" charset="0"/>
              </a:rPr>
              <a:t>62</a:t>
            </a:r>
            <a:r>
              <a:rPr lang="en-US" sz="2800">
                <a:latin typeface="Times New Roman" pitchFamily="18" charset="0"/>
                <a:cs typeface="Times New Roman" pitchFamily="18" charset="0"/>
              </a:rPr>
              <a:t> =  2</a:t>
            </a:r>
            <a:r>
              <a:rPr lang="en-US" sz="2800" baseline="30000">
                <a:latin typeface="Times New Roman" pitchFamily="18" charset="0"/>
                <a:cs typeface="Times New Roman" pitchFamily="18" charset="0"/>
              </a:rPr>
              <a:t>63</a:t>
            </a:r>
            <a:endParaRPr lang="en-US" sz="2800"/>
          </a:p>
        </p:txBody>
      </p:sp>
      <p:pic>
        <p:nvPicPr>
          <p:cNvPr id="6" name="Picture 5" descr="https://img.loigiaihay.com/picture/2018/0912/bai-4-trang-9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675" y="769938"/>
            <a:ext cx="29813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3"/>
          <p:cNvSpPr txBox="1">
            <a:spLocks noChangeArrowheads="1"/>
          </p:cNvSpPr>
          <p:nvPr/>
        </p:nvSpPr>
        <p:spPr bwMode="auto">
          <a:xfrm>
            <a:off x="0" y="3867150"/>
            <a:ext cx="9067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Gọi S là tổng số hạt thóc đặt trên 64 ô cờ. Ta có:</a:t>
            </a:r>
          </a:p>
          <a:p>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S</a:t>
            </a:r>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a:t>
            </a:r>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2</a:t>
            </a:r>
            <a:r>
              <a:rPr lang="en-US" altLang="en-US" sz="2800" baseline="30000">
                <a:latin typeface="Times New Roman" pitchFamily="18" charset="0"/>
                <a:cs typeface="Times New Roman" pitchFamily="18" charset="0"/>
              </a:rPr>
              <a:t>0</a:t>
            </a:r>
            <a:r>
              <a:rPr lang="en-US" altLang="en-US" sz="2800">
                <a:latin typeface="Times New Roman" pitchFamily="18" charset="0"/>
                <a:cs typeface="Times New Roman" pitchFamily="18" charset="0"/>
              </a:rPr>
              <a:t> + 2</a:t>
            </a:r>
            <a:r>
              <a:rPr lang="en-US" altLang="en-US" sz="2800" baseline="30000">
                <a:latin typeface="Times New Roman" pitchFamily="18" charset="0"/>
                <a:cs typeface="Times New Roman" pitchFamily="18" charset="0"/>
              </a:rPr>
              <a:t>1</a:t>
            </a:r>
            <a:r>
              <a:rPr lang="en-US" altLang="en-US" sz="2800">
                <a:latin typeface="Times New Roman" pitchFamily="18" charset="0"/>
                <a:cs typeface="Times New Roman" pitchFamily="18" charset="0"/>
              </a:rPr>
              <a:t> + 2</a:t>
            </a:r>
            <a:r>
              <a:rPr lang="en-US" altLang="en-US" sz="2800" baseline="30000">
                <a:latin typeface="Times New Roman" pitchFamily="18" charset="0"/>
                <a:cs typeface="Times New Roman" pitchFamily="18" charset="0"/>
              </a:rPr>
              <a:t>2</a:t>
            </a:r>
            <a:r>
              <a:rPr lang="en-US" altLang="en-US" sz="2800">
                <a:latin typeface="Times New Roman" pitchFamily="18" charset="0"/>
                <a:cs typeface="Times New Roman" pitchFamily="18" charset="0"/>
              </a:rPr>
              <a:t>+…….+ 2</a:t>
            </a:r>
            <a:r>
              <a:rPr lang="en-US" altLang="en-US" sz="2800" baseline="30000">
                <a:latin typeface="Times New Roman" pitchFamily="18" charset="0"/>
                <a:cs typeface="Times New Roman" pitchFamily="18" charset="0"/>
              </a:rPr>
              <a:t>63</a:t>
            </a:r>
          </a:p>
          <a:p>
            <a:pPr>
              <a:buFont typeface="Symbol" pitchFamily="18" charset="2"/>
              <a:buChar char="Þ"/>
            </a:pPr>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2S</a:t>
            </a:r>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 = 2(2</a:t>
            </a:r>
            <a:r>
              <a:rPr lang="en-US" altLang="en-US" sz="2800" baseline="30000">
                <a:latin typeface="Times New Roman" pitchFamily="18" charset="0"/>
                <a:cs typeface="Times New Roman" pitchFamily="18" charset="0"/>
              </a:rPr>
              <a:t>0</a:t>
            </a:r>
            <a:r>
              <a:rPr lang="en-US" altLang="en-US" sz="2800">
                <a:latin typeface="Times New Roman" pitchFamily="18" charset="0"/>
                <a:cs typeface="Times New Roman" pitchFamily="18" charset="0"/>
              </a:rPr>
              <a:t> + 2</a:t>
            </a:r>
            <a:r>
              <a:rPr lang="en-US" altLang="en-US" sz="2800" baseline="30000">
                <a:latin typeface="Times New Roman" pitchFamily="18" charset="0"/>
                <a:cs typeface="Times New Roman" pitchFamily="18" charset="0"/>
              </a:rPr>
              <a:t>1</a:t>
            </a:r>
            <a:r>
              <a:rPr lang="en-US" altLang="en-US" sz="2800">
                <a:latin typeface="Times New Roman" pitchFamily="18" charset="0"/>
                <a:cs typeface="Times New Roman" pitchFamily="18" charset="0"/>
              </a:rPr>
              <a:t> + 2</a:t>
            </a:r>
            <a:r>
              <a:rPr lang="en-US" altLang="en-US" sz="2800" baseline="30000">
                <a:latin typeface="Times New Roman" pitchFamily="18" charset="0"/>
                <a:cs typeface="Times New Roman" pitchFamily="18" charset="0"/>
              </a:rPr>
              <a:t>2</a:t>
            </a:r>
            <a:r>
              <a:rPr lang="en-US" altLang="en-US" sz="2800">
                <a:latin typeface="Times New Roman" pitchFamily="18" charset="0"/>
                <a:cs typeface="Times New Roman" pitchFamily="18" charset="0"/>
              </a:rPr>
              <a:t>+…….+ 2</a:t>
            </a:r>
            <a:r>
              <a:rPr lang="en-US" altLang="en-US" sz="2800" baseline="30000">
                <a:latin typeface="Times New Roman" pitchFamily="18" charset="0"/>
                <a:cs typeface="Times New Roman" pitchFamily="18" charset="0"/>
              </a:rPr>
              <a:t>63</a:t>
            </a:r>
            <a:r>
              <a:rPr lang="en-US" altLang="en-US" sz="2800">
                <a:latin typeface="Times New Roman" pitchFamily="18" charset="0"/>
                <a:cs typeface="Times New Roman" pitchFamily="18" charset="0"/>
              </a:rPr>
              <a:t> ) </a:t>
            </a:r>
            <a:endParaRPr lang="vi-VN" altLang="en-US" sz="2800">
              <a:latin typeface="Times New Roman" pitchFamily="18" charset="0"/>
              <a:cs typeface="Times New Roman" pitchFamily="18" charset="0"/>
            </a:endParaRPr>
          </a:p>
          <a:p>
            <a:pPr>
              <a:buFont typeface="Symbol" pitchFamily="18" charset="2"/>
              <a:buChar char="Þ"/>
            </a:pPr>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 2</a:t>
            </a:r>
            <a:r>
              <a:rPr lang="en-US" altLang="en-US" sz="2800" baseline="30000">
                <a:latin typeface="Times New Roman" pitchFamily="18" charset="0"/>
                <a:cs typeface="Times New Roman" pitchFamily="18" charset="0"/>
              </a:rPr>
              <a:t>1</a:t>
            </a:r>
            <a:r>
              <a:rPr lang="en-US" altLang="en-US" sz="2800">
                <a:latin typeface="Times New Roman" pitchFamily="18" charset="0"/>
                <a:cs typeface="Times New Roman" pitchFamily="18" charset="0"/>
              </a:rPr>
              <a:t> + 2</a:t>
            </a:r>
            <a:r>
              <a:rPr lang="en-US" altLang="en-US" sz="2800" baseline="30000">
                <a:latin typeface="Times New Roman" pitchFamily="18" charset="0"/>
                <a:cs typeface="Times New Roman" pitchFamily="18" charset="0"/>
              </a:rPr>
              <a:t>2</a:t>
            </a:r>
            <a:r>
              <a:rPr lang="en-US" altLang="en-US" sz="2800">
                <a:latin typeface="Times New Roman" pitchFamily="18" charset="0"/>
                <a:cs typeface="Times New Roman" pitchFamily="18" charset="0"/>
              </a:rPr>
              <a:t> + 2</a:t>
            </a:r>
            <a:r>
              <a:rPr lang="en-US" altLang="en-US" sz="2800" baseline="30000">
                <a:latin typeface="Times New Roman" pitchFamily="18" charset="0"/>
                <a:cs typeface="Times New Roman" pitchFamily="18" charset="0"/>
              </a:rPr>
              <a:t>3</a:t>
            </a:r>
            <a:r>
              <a:rPr lang="en-US" altLang="en-US" sz="2800">
                <a:latin typeface="Times New Roman" pitchFamily="18" charset="0"/>
                <a:cs typeface="Times New Roman" pitchFamily="18" charset="0"/>
              </a:rPr>
              <a:t>……+ 2</a:t>
            </a:r>
            <a:r>
              <a:rPr lang="en-US" altLang="en-US" sz="2800" baseline="30000">
                <a:latin typeface="Times New Roman" pitchFamily="18" charset="0"/>
                <a:cs typeface="Times New Roman" pitchFamily="18" charset="0"/>
              </a:rPr>
              <a:t>64</a:t>
            </a:r>
          </a:p>
          <a:p>
            <a:r>
              <a:rPr lang="en-US" altLang="en-US" sz="2800">
                <a:latin typeface="Times New Roman" pitchFamily="18" charset="0"/>
                <a:cs typeface="Times New Roman" pitchFamily="18" charset="0"/>
              </a:rPr>
              <a:t>=&gt;S = 2S - S = 2</a:t>
            </a:r>
            <a:r>
              <a:rPr lang="en-US" altLang="en-US" sz="2800" baseline="30000">
                <a:latin typeface="Times New Roman" pitchFamily="18" charset="0"/>
                <a:cs typeface="Times New Roman" pitchFamily="18" charset="0"/>
              </a:rPr>
              <a:t>64</a:t>
            </a:r>
            <a:r>
              <a:rPr lang="en-US" altLang="en-US" sz="2800">
                <a:latin typeface="Times New Roman" pitchFamily="18" charset="0"/>
                <a:cs typeface="Times New Roman" pitchFamily="18" charset="0"/>
              </a:rPr>
              <a:t> -1 </a:t>
            </a:r>
            <a:endParaRPr lang="en-US" altLang="en-US" sz="2800" baseline="30000">
              <a:latin typeface="Times New Roman" pitchFamily="18" charset="0"/>
              <a:cs typeface="Times New Roman" pitchFamily="18" charset="0"/>
            </a:endParaRPr>
          </a:p>
          <a:p>
            <a:r>
              <a:rPr lang="en-US" altLang="en-US"/>
              <a:t> </a:t>
            </a:r>
          </a:p>
        </p:txBody>
      </p:sp>
      <p:sp>
        <p:nvSpPr>
          <p:cNvPr id="29701" name="TextBox 1"/>
          <p:cNvSpPr txBox="1">
            <a:spLocks noChangeArrowheads="1"/>
          </p:cNvSpPr>
          <p:nvPr/>
        </p:nvSpPr>
        <p:spPr bwMode="auto">
          <a:xfrm>
            <a:off x="457200" y="6149975"/>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khoảng gần 18,4 tỉ tỉ hạt</a:t>
            </a:r>
            <a:r>
              <a:rPr lang="en-US" altLang="en-US"/>
              <a:t>.</a:t>
            </a:r>
          </a:p>
        </p:txBody>
      </p:sp>
      <p:sp>
        <p:nvSpPr>
          <p:cNvPr id="7" name="TextBox 6"/>
          <p:cNvSpPr txBox="1">
            <a:spLocks noChangeArrowheads="1"/>
          </p:cNvSpPr>
          <p:nvPr/>
        </p:nvSpPr>
        <p:spPr bwMode="auto">
          <a:xfrm>
            <a:off x="228600" y="76200"/>
            <a:ext cx="8267700"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086392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338">
                                            <p:txEl>
                                              <p:pRg st="0" end="0"/>
                                            </p:txEl>
                                          </p:spTgt>
                                        </p:tgtEl>
                                        <p:attrNameLst>
                                          <p:attrName>style.visibility</p:attrName>
                                        </p:attrNameLst>
                                      </p:cBhvr>
                                      <p:to>
                                        <p:strVal val="visible"/>
                                      </p:to>
                                    </p:set>
                                    <p:anim calcmode="lin" valueType="num">
                                      <p:cBhvr additive="base">
                                        <p:cTn id="16"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338">
                                            <p:txEl>
                                              <p:pRg st="1" end="1"/>
                                            </p:txEl>
                                          </p:spTgt>
                                        </p:tgtEl>
                                        <p:attrNameLst>
                                          <p:attrName>style.visibility</p:attrName>
                                        </p:attrNameLst>
                                      </p:cBhvr>
                                      <p:to>
                                        <p:strVal val="visible"/>
                                      </p:to>
                                    </p:set>
                                    <p:anim calcmode="lin" valueType="num">
                                      <p:cBhvr additive="base">
                                        <p:cTn id="22"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338">
                                            <p:txEl>
                                              <p:pRg st="2" end="2"/>
                                            </p:txEl>
                                          </p:spTgt>
                                        </p:tgtEl>
                                        <p:attrNameLst>
                                          <p:attrName>style.visibility</p:attrName>
                                        </p:attrNameLst>
                                      </p:cBhvr>
                                      <p:to>
                                        <p:strVal val="visible"/>
                                      </p:to>
                                    </p:set>
                                    <p:anim calcmode="lin" valueType="num">
                                      <p:cBhvr additive="base">
                                        <p:cTn id="28"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338">
                                            <p:txEl>
                                              <p:pRg st="3" end="3"/>
                                            </p:txEl>
                                          </p:spTgt>
                                        </p:tgtEl>
                                        <p:attrNameLst>
                                          <p:attrName>style.visibility</p:attrName>
                                        </p:attrNameLst>
                                      </p:cBhvr>
                                      <p:to>
                                        <p:strVal val="visible"/>
                                      </p:to>
                                    </p:set>
                                    <p:anim calcmode="lin" valueType="num">
                                      <p:cBhvr additive="base">
                                        <p:cTn id="34" dur="5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43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338">
                                            <p:txEl>
                                              <p:pRg st="4" end="4"/>
                                            </p:txEl>
                                          </p:spTgt>
                                        </p:tgtEl>
                                        <p:attrNameLst>
                                          <p:attrName>style.visibility</p:attrName>
                                        </p:attrNameLst>
                                      </p:cBhvr>
                                      <p:to>
                                        <p:strVal val="visible"/>
                                      </p:to>
                                    </p:set>
                                    <p:anim calcmode="lin" valueType="num">
                                      <p:cBhvr additive="base">
                                        <p:cTn id="40"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628"/>
                                        </p:tgtEl>
                                        <p:attrNameLst>
                                          <p:attrName>style.visibility</p:attrName>
                                        </p:attrNameLst>
                                      </p:cBhvr>
                                      <p:to>
                                        <p:strVal val="visible"/>
                                      </p:to>
                                    </p:set>
                                    <p:animEffect transition="in" filter="fade">
                                      <p:cBhvr>
                                        <p:cTn id="46" dur="500"/>
                                        <p:tgtEl>
                                          <p:spTgt spid="266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701"/>
                                        </p:tgtEl>
                                        <p:attrNameLst>
                                          <p:attrName>style.visibility</p:attrName>
                                        </p:attrNameLst>
                                      </p:cBhvr>
                                      <p:to>
                                        <p:strVal val="visible"/>
                                      </p:to>
                                    </p:set>
                                    <p:animEffect transition="in" filter="fade">
                                      <p:cBhvr>
                                        <p:cTn id="51"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26628" grpId="0"/>
      <p:bldP spid="2970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0" y="1443038"/>
            <a:ext cx="5867400" cy="2800350"/>
          </a:xfrm>
        </p:spPr>
        <p:txBody>
          <a:bodyPr/>
          <a:lstStyle/>
          <a:p>
            <a:pPr marL="0" indent="0" eaLnBrk="1" hangingPunct="1">
              <a:buFont typeface="Arial" charset="0"/>
              <a:buNone/>
            </a:pPr>
            <a:r>
              <a:rPr lang="en-US" altLang="en-US" sz="2800" dirty="0">
                <a:latin typeface="Times New Roman" pitchFamily="18" charset="0"/>
                <a:cs typeface="Times New Roman" pitchFamily="18" charset="0"/>
              </a:rPr>
              <a:t>c) </a:t>
            </a:r>
            <a:r>
              <a:rPr lang="vi-VN" altLang="en-US" sz="2800" dirty="0">
                <a:latin typeface="Times New Roman" pitchFamily="18" charset="0"/>
                <a:cs typeface="Times New Roman" pitchFamily="18" charset="0"/>
              </a:rPr>
              <a:t>B</a:t>
            </a:r>
            <a:r>
              <a:rPr lang="en-US" altLang="en-US" sz="2800" dirty="0" err="1">
                <a:latin typeface="Times New Roman" pitchFamily="18" charset="0"/>
                <a:cs typeface="Times New Roman" pitchFamily="18" charset="0"/>
              </a:rPr>
              <a:t>iết</a:t>
            </a:r>
            <a:r>
              <a:rPr lang="en-US" altLang="en-US" sz="2800" dirty="0">
                <a:latin typeface="Times New Roman" pitchFamily="18" charset="0"/>
                <a:cs typeface="Times New Roman" pitchFamily="18" charset="0"/>
              </a:rPr>
              <a:t> 1 </a:t>
            </a:r>
            <a:r>
              <a:rPr lang="en-US" altLang="en-US" sz="2800" dirty="0" err="1">
                <a:latin typeface="Times New Roman" pitchFamily="18" charset="0"/>
                <a:cs typeface="Times New Roman" pitchFamily="18" charset="0"/>
              </a:rPr>
              <a:t>hạt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thóc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trung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nặng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khoảng</a:t>
            </a:r>
            <a:r>
              <a:rPr lang="en-US" altLang="en-US" sz="2800" dirty="0">
                <a:latin typeface="Times New Roman" pitchFamily="18" charset="0"/>
                <a:cs typeface="Times New Roman" pitchFamily="18" charset="0"/>
              </a:rPr>
              <a:t> 0,029 gram</a:t>
            </a:r>
            <a:r>
              <a:rPr lang="vi-VN" altLang="en-US" sz="2800" dirty="0">
                <a:latin typeface="Times New Roman" pitchFamily="18" charset="0"/>
                <a:cs typeface="Times New Roman" pitchFamily="18" charset="0"/>
              </a:rPr>
              <a:t>. Số thóc trên 64 ô nặng b</a:t>
            </a:r>
            <a:r>
              <a:rPr lang="en-US" altLang="en-US" sz="2800" dirty="0" err="1">
                <a:latin typeface="Times New Roman" pitchFamily="18" charset="0"/>
                <a:cs typeface="Times New Roman" pitchFamily="18" charset="0"/>
              </a:rPr>
              <a:t>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nhiêu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tấn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thóc</a:t>
            </a:r>
            <a:r>
              <a:rPr lang="vi-VN" altLang="en-US" sz="2800" dirty="0">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a:p>
            <a:pPr marL="0" indent="0" eaLnBrk="1" hangingPunct="1">
              <a:buFont typeface="Arial" charset="0"/>
              <a:buNone/>
            </a:pP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thóc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khoảng</a:t>
            </a:r>
            <a:r>
              <a:rPr lang="en-US" altLang="en-US" sz="2800" dirty="0">
                <a:latin typeface="Times New Roman" pitchFamily="18" charset="0"/>
                <a:cs typeface="Times New Roman" pitchFamily="18" charset="0"/>
              </a:rPr>
              <a:t> 536 </a:t>
            </a:r>
            <a:r>
              <a:rPr lang="en-US" altLang="en-US" sz="2800" dirty="0" err="1">
                <a:latin typeface="Times New Roman" pitchFamily="18" charset="0"/>
                <a:cs typeface="Times New Roman" pitchFamily="18" charset="0"/>
              </a:rPr>
              <a:t>tỉ</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tấn</a:t>
            </a:r>
            <a:r>
              <a:rPr lang="en-US" altLang="en-US" sz="2800" dirty="0">
                <a:latin typeface="Times New Roman" pitchFamily="18" charset="0"/>
                <a:cs typeface="Times New Roman" pitchFamily="18" charset="0"/>
              </a:rPr>
              <a:t>.</a:t>
            </a:r>
          </a:p>
        </p:txBody>
      </p:sp>
      <p:pic>
        <p:nvPicPr>
          <p:cNvPr id="6" name="Picture 5" descr="https://img.loigiaihay.com/picture/2018/0912/bai-4-trang-9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1141413"/>
            <a:ext cx="29813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4"/>
          <p:cNvSpPr txBox="1">
            <a:spLocks noChangeArrowheads="1"/>
          </p:cNvSpPr>
          <p:nvPr/>
        </p:nvSpPr>
        <p:spPr bwMode="auto">
          <a:xfrm>
            <a:off x="0" y="3867150"/>
            <a:ext cx="906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endParaRPr lang="vi-VN" altLang="en-US"/>
          </a:p>
        </p:txBody>
      </p:sp>
      <p:sp>
        <p:nvSpPr>
          <p:cNvPr id="5" name="TextBox 4"/>
          <p:cNvSpPr txBox="1">
            <a:spLocks noChangeArrowheads="1"/>
          </p:cNvSpPr>
          <p:nvPr/>
        </p:nvSpPr>
        <p:spPr bwMode="auto">
          <a:xfrm>
            <a:off x="228600" y="228600"/>
            <a:ext cx="8267700"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269880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746">
                                            <p:txEl>
                                              <p:pRg st="0" end="0"/>
                                            </p:txEl>
                                          </p:spTgt>
                                        </p:tgtEl>
                                        <p:attrNameLst>
                                          <p:attrName>style.visibility</p:attrName>
                                        </p:attrNameLst>
                                      </p:cBhvr>
                                      <p:to>
                                        <p:strVal val="visible"/>
                                      </p:to>
                                    </p:set>
                                    <p:animEffect transition="in" filter="fade">
                                      <p:cBhvr>
                                        <p:cTn id="16" dur="500"/>
                                        <p:tgtEl>
                                          <p:spTgt spid="3174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746">
                                            <p:txEl>
                                              <p:pRg st="1" end="1"/>
                                            </p:txEl>
                                          </p:spTgt>
                                        </p:tgtEl>
                                        <p:attrNameLst>
                                          <p:attrName>style.visibility</p:attrName>
                                        </p:attrNameLst>
                                      </p:cBhvr>
                                      <p:to>
                                        <p:strVal val="visible"/>
                                      </p:to>
                                    </p:set>
                                    <p:animEffect transition="in" filter="fade">
                                      <p:cBhvr>
                                        <p:cTn id="21" dur="500"/>
                                        <p:tgtEl>
                                          <p:spTgt spid="317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257175" y="1981200"/>
            <a:ext cx="8686800" cy="2667000"/>
          </a:xfrm>
        </p:spPr>
        <p:txBody>
          <a:bodyPr/>
          <a:lstStyle/>
          <a:p>
            <a:pPr marL="0" indent="0" eaLnBrk="1" hangingPunct="1">
              <a:buFont typeface="Arial" charset="0"/>
              <a:buNone/>
            </a:pPr>
            <a:r>
              <a:rPr lang="en-US" altLang="en-US" sz="2800" b="1" dirty="0" err="1">
                <a:solidFill>
                  <a:srgbClr val="FF0000"/>
                </a:solidFill>
                <a:latin typeface="Times New Roman" pitchFamily="18" charset="0"/>
                <a:cs typeface="Times New Roman" pitchFamily="18" charset="0"/>
              </a:rPr>
              <a:t>Bài</a:t>
            </a:r>
            <a:r>
              <a:rPr lang="en-US" altLang="en-US" sz="2800" b="1" dirty="0">
                <a:solidFill>
                  <a:srgbClr val="FF0000"/>
                </a:solidFill>
                <a:latin typeface="Times New Roman" pitchFamily="18" charset="0"/>
                <a:cs typeface="Times New Roman" pitchFamily="18" charset="0"/>
              </a:rPr>
              <a:t> 3.5:</a:t>
            </a:r>
            <a:r>
              <a:rPr lang="en-US" altLang="en-US" sz="2800" dirty="0">
                <a:solidFill>
                  <a:srgbClr val="FF0000"/>
                </a:solidFill>
                <a:latin typeface="Times New Roman" pitchFamily="18" charset="0"/>
                <a:cs typeface="Times New Roman" pitchFamily="18" charset="0"/>
              </a:rPr>
              <a:t> </a:t>
            </a:r>
            <a:r>
              <a:rPr lang="en-US" altLang="en-US" sz="2800" dirty="0">
                <a:latin typeface="Times New Roman" pitchFamily="18" charset="0"/>
                <a:cs typeface="Times New Roman" pitchFamily="18" charset="0"/>
              </a:rPr>
              <a:t>Theo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kép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gửi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hàng</a:t>
            </a:r>
            <a:r>
              <a:rPr lang="en-US" altLang="en-US" sz="2800" dirty="0">
                <a:latin typeface="Times New Roman" pitchFamily="18" charset="0"/>
                <a:cs typeface="Times New Roman" pitchFamily="18" charset="0"/>
              </a:rPr>
              <a:t> 10 </a:t>
            </a:r>
            <a:r>
              <a:rPr lang="en-US" altLang="en-US" sz="2800" dirty="0" err="1">
                <a:latin typeface="Times New Roman" pitchFamily="18" charset="0"/>
                <a:cs typeface="Times New Roman" pitchFamily="18" charset="0"/>
              </a:rPr>
              <a:t>triệu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suất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theo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hạn</a:t>
            </a:r>
            <a:r>
              <a:rPr lang="en-US" altLang="en-US" sz="2800" dirty="0">
                <a:latin typeface="Times New Roman" pitchFamily="18" charset="0"/>
                <a:cs typeface="Times New Roman" pitchFamily="18" charset="0"/>
              </a:rPr>
              <a:t> 1 </a:t>
            </a:r>
            <a:r>
              <a:rPr lang="en-US" altLang="en-US" sz="2800" dirty="0" err="1">
                <a:latin typeface="Times New Roman" pitchFamily="18" charset="0"/>
                <a:cs typeface="Times New Roman" pitchFamily="18" charset="0"/>
              </a:rPr>
              <a:t>năm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6%. </a:t>
            </a:r>
            <a:r>
              <a:rPr lang="en-US" altLang="en-US" sz="2800" dirty="0" err="1">
                <a:latin typeface="Times New Roman" pitchFamily="18" charset="0"/>
                <a:cs typeface="Times New Roman" pitchFamily="18" charset="0"/>
              </a:rPr>
              <a:t>Hãy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tính</a:t>
            </a:r>
            <a:r>
              <a:rPr lang="en-US" altLang="en-US" sz="2800" dirty="0">
                <a:latin typeface="Times New Roman" pitchFamily="18" charset="0"/>
                <a:cs typeface="Times New Roman" pitchFamily="18" charset="0"/>
              </a:rPr>
              <a:t>:</a:t>
            </a:r>
          </a:p>
          <a:p>
            <a:pPr marL="0" indent="0" eaLnBrk="1" hangingPunct="1">
              <a:buFont typeface="Arial" charset="0"/>
              <a:buNone/>
            </a:pPr>
            <a:r>
              <a:rPr lang="en-US" altLang="en-US" sz="2800" dirty="0">
                <a:latin typeface="Times New Roman" pitchFamily="18" charset="0"/>
                <a:cs typeface="Times New Roman" pitchFamily="18" charset="0"/>
              </a:rPr>
              <a:t>a)</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sau</a:t>
            </a:r>
            <a:r>
              <a:rPr lang="en-US" altLang="en-US" sz="2800" dirty="0">
                <a:latin typeface="Times New Roman" pitchFamily="18" charset="0"/>
                <a:cs typeface="Times New Roman" pitchFamily="18" charset="0"/>
              </a:rPr>
              <a:t> 2 </a:t>
            </a:r>
            <a:r>
              <a:rPr lang="en-US" altLang="en-US" sz="2800" dirty="0" err="1">
                <a:latin typeface="Times New Roman" pitchFamily="18" charset="0"/>
                <a:cs typeface="Times New Roman" pitchFamily="18" charset="0"/>
              </a:rPr>
              <a:t>năm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a:t>
            </a:r>
          </a:p>
          <a:p>
            <a:pPr marL="0" indent="0" eaLnBrk="1" hangingPunct="1">
              <a:buFont typeface="Arial" charset="0"/>
              <a:buNone/>
            </a:pPr>
            <a:r>
              <a:rPr lang="en-US" altLang="en-US" sz="2800" dirty="0">
                <a:latin typeface="Times New Roman" pitchFamily="18" charset="0"/>
                <a:cs typeface="Times New Roman" pitchFamily="18" charset="0"/>
              </a:rPr>
              <a:t>b)</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sau</a:t>
            </a:r>
            <a:r>
              <a:rPr lang="en-US" altLang="en-US" sz="2800" dirty="0">
                <a:latin typeface="Times New Roman" pitchFamily="18" charset="0"/>
                <a:cs typeface="Times New Roman" pitchFamily="18" charset="0"/>
              </a:rPr>
              <a:t> 2 </a:t>
            </a:r>
            <a:r>
              <a:rPr lang="en-US" altLang="en-US" sz="2800" dirty="0" err="1">
                <a:latin typeface="Times New Roman" pitchFamily="18" charset="0"/>
                <a:cs typeface="Times New Roman" pitchFamily="18" charset="0"/>
              </a:rPr>
              <a:t>năm</a:t>
            </a:r>
            <a:r>
              <a:rPr lang="en-US" altLang="en-US" sz="2800" dirty="0">
                <a:latin typeface="Times New Roman" pitchFamily="18" charset="0"/>
                <a:cs typeface="Times New Roman" pitchFamily="18" charset="0"/>
              </a:rPr>
              <a:t>.</a:t>
            </a:r>
          </a:p>
        </p:txBody>
      </p:sp>
      <p:sp>
        <p:nvSpPr>
          <p:cNvPr id="3" name="TextBox 2"/>
          <p:cNvSpPr txBox="1">
            <a:spLocks noChangeArrowheads="1"/>
          </p:cNvSpPr>
          <p:nvPr/>
        </p:nvSpPr>
        <p:spPr bwMode="auto">
          <a:xfrm>
            <a:off x="257175" y="381000"/>
            <a:ext cx="8267700"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83565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0" y="661988"/>
            <a:ext cx="7772400" cy="461962"/>
          </a:xfrm>
          <a:prstGeom prst="rect">
            <a:avLst/>
          </a:prstGeom>
          <a:noFill/>
          <a:ln w="38100">
            <a:noFill/>
          </a:ln>
        </p:spPr>
        <p:style>
          <a:lnRef idx="2">
            <a:schemeClr val="accent4"/>
          </a:lnRef>
          <a:fillRef idx="1">
            <a:schemeClr val="lt1"/>
          </a:fillRef>
          <a:effectRef idx="0">
            <a:schemeClr val="accent4"/>
          </a:effectRef>
          <a:fontRef idx="minor">
            <a:schemeClr val="dk1"/>
          </a:fontRef>
        </p:style>
        <p:txBody>
          <a:bodyPr anchor="ctr">
            <a:spAutoFit/>
          </a:bodyPr>
          <a:lstStyle/>
          <a:p>
            <a:pPr>
              <a:defRPr/>
            </a:pPr>
            <a:r>
              <a:rPr lang="en-US" altLang="en-US" sz="2400" b="1" dirty="0" err="1">
                <a:solidFill>
                  <a:srgbClr val="FF0000"/>
                </a:solidFill>
                <a:latin typeface="Times New Roman" panose="02020603050405020304" pitchFamily="18" charset="0"/>
                <a:cs typeface="Times New Roman" panose="02020603050405020304" pitchFamily="18" charset="0"/>
              </a:rPr>
              <a:t>Một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số</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kiến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thức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liên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quan</a:t>
            </a:r>
            <a:r>
              <a:rPr lang="en-US" altLang="en-US" sz="2400" b="1" dirty="0">
                <a:solidFill>
                  <a:srgbClr val="FF0000"/>
                </a:solidFill>
                <a:latin typeface="Times New Roman" panose="02020603050405020304" pitchFamily="18" charset="0"/>
                <a:cs typeface="Times New Roman" panose="02020603050405020304" pitchFamily="18" charset="0"/>
              </a:rPr>
              <a:t> :</a:t>
            </a:r>
          </a:p>
        </p:txBody>
      </p:sp>
      <p:sp>
        <p:nvSpPr>
          <p:cNvPr id="7171" name="Rectangle 3"/>
          <p:cNvSpPr>
            <a:spLocks noChangeArrowheads="1"/>
          </p:cNvSpPr>
          <p:nvPr/>
        </p:nvSpPr>
        <p:spPr bwMode="auto">
          <a:xfrm>
            <a:off x="0" y="652463"/>
            <a:ext cx="268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tLang="en-US" sz="1400">
              <a:latin typeface="Times New Roman" pitchFamily="18" charset="0"/>
              <a:ea typeface="Calibri" pitchFamily="34" charset="0"/>
              <a:cs typeface="Times New Roman" pitchFamily="18" charset="0"/>
            </a:endParaRPr>
          </a:p>
          <a:p>
            <a:r>
              <a:rPr lang="vi-VN" altLang="en-US" sz="1400">
                <a:latin typeface="Times New Roman" pitchFamily="18" charset="0"/>
                <a:ea typeface="Calibri" pitchFamily="34" charset="0"/>
                <a:cs typeface="Times New Roman" pitchFamily="18" charset="0"/>
              </a:rPr>
              <a:t> </a:t>
            </a:r>
            <a:r>
              <a:rPr lang="en-US" altLang="en-US" sz="1100">
                <a:ea typeface="Calibri" pitchFamily="34" charset="0"/>
                <a:cs typeface="Times New Roman" pitchFamily="18" charset="0"/>
              </a:rPr>
              <a:t> </a:t>
            </a:r>
            <a:endParaRPr lang="en-US" altLang="en-US" sz="1800">
              <a:ea typeface="Calibri" pitchFamily="34" charset="0"/>
              <a:cs typeface="Times New Roman" pitchFamily="18" charset="0"/>
            </a:endParaRPr>
          </a:p>
        </p:txBody>
      </p:sp>
      <p:sp>
        <p:nvSpPr>
          <p:cNvPr id="2" name="TextBox 1"/>
          <p:cNvSpPr txBox="1">
            <a:spLocks noChangeArrowheads="1"/>
          </p:cNvSpPr>
          <p:nvPr/>
        </p:nvSpPr>
        <p:spPr bwMode="auto">
          <a:xfrm>
            <a:off x="525463" y="1293813"/>
            <a:ext cx="8008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buFontTx/>
              <a:buAutoNum type="arabicPeriod"/>
            </a:pP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a:t>
            </a:r>
          </a:p>
        </p:txBody>
      </p:sp>
      <p:sp>
        <p:nvSpPr>
          <p:cNvPr id="3" name="TextBox 2"/>
          <p:cNvSpPr txBox="1">
            <a:spLocks noChangeArrowheads="1"/>
          </p:cNvSpPr>
          <p:nvPr/>
        </p:nvSpPr>
        <p:spPr bwMode="auto">
          <a:xfrm>
            <a:off x="525463" y="2640013"/>
            <a:ext cx="6408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a:t>
            </a:r>
          </a:p>
        </p:txBody>
      </p:sp>
      <p:sp>
        <p:nvSpPr>
          <p:cNvPr id="6" name="TextBox 5"/>
          <p:cNvSpPr txBox="1">
            <a:spLocks noChangeArrowheads="1"/>
          </p:cNvSpPr>
          <p:nvPr/>
        </p:nvSpPr>
        <p:spPr bwMode="auto">
          <a:xfrm>
            <a:off x="525463" y="3300413"/>
            <a:ext cx="5507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x.</a:t>
            </a:r>
          </a:p>
        </p:txBody>
      </p:sp>
      <p:sp>
        <p:nvSpPr>
          <p:cNvPr id="8" name="TextBox 7"/>
          <p:cNvSpPr txBox="1">
            <a:spLocks noChangeArrowheads="1"/>
          </p:cNvSpPr>
          <p:nvPr/>
        </p:nvSpPr>
        <p:spPr bwMode="auto">
          <a:xfrm>
            <a:off x="525463" y="1954213"/>
            <a:ext cx="7780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Q.</a:t>
            </a:r>
          </a:p>
        </p:txBody>
      </p:sp>
      <p:sp>
        <p:nvSpPr>
          <p:cNvPr id="12" name="TextBox 11"/>
          <p:cNvSpPr txBox="1">
            <a:spLocks noChangeArrowheads="1"/>
          </p:cNvSpPr>
          <p:nvPr/>
        </p:nvSpPr>
        <p:spPr bwMode="auto">
          <a:xfrm>
            <a:off x="525463" y="3986213"/>
            <a:ext cx="7018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dirty="0">
                <a:latin typeface="Times New Roman" pitchFamily="18" charset="0"/>
                <a:cs typeface="Times New Roman" pitchFamily="18" charset="0"/>
              </a:rPr>
              <a:t>5.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a:t>
            </a:r>
          </a:p>
        </p:txBody>
      </p:sp>
      <p:sp>
        <p:nvSpPr>
          <p:cNvPr id="13" name="TextBox 12"/>
          <p:cNvSpPr txBox="1">
            <a:spLocks noChangeArrowheads="1"/>
          </p:cNvSpPr>
          <p:nvPr/>
        </p:nvSpPr>
        <p:spPr bwMode="auto">
          <a:xfrm>
            <a:off x="525463" y="4521200"/>
            <a:ext cx="8237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dirty="0">
                <a:latin typeface="Times New Roman" pitchFamily="18" charset="0"/>
                <a:cs typeface="Times New Roman" pitchFamily="18" charset="0"/>
              </a:rPr>
              <a:t>6.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72016719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1143000"/>
            <a:ext cx="8458200" cy="1430338"/>
          </a:xfrm>
        </p:spPr>
        <p:txBody>
          <a:bodyPr/>
          <a:lstStyle/>
          <a:p>
            <a:pPr marL="0" indent="0" eaLnBrk="1" hangingPunct="1">
              <a:buFont typeface="Arial" charset="0"/>
              <a:buNone/>
            </a:pPr>
            <a:r>
              <a:rPr lang="en-US" altLang="en-US" sz="2800" b="1" dirty="0" err="1">
                <a:solidFill>
                  <a:srgbClr val="FF0000"/>
                </a:solidFill>
                <a:latin typeface="Times New Roman" pitchFamily="18" charset="0"/>
                <a:cs typeface="Times New Roman" pitchFamily="18" charset="0"/>
              </a:rPr>
              <a:t>Bài</a:t>
            </a:r>
            <a:r>
              <a:rPr lang="en-US" altLang="en-US" sz="2800" b="1" dirty="0">
                <a:solidFill>
                  <a:srgbClr val="FF0000"/>
                </a:solidFill>
                <a:latin typeface="Times New Roman" pitchFamily="18" charset="0"/>
                <a:cs typeface="Times New Roman" pitchFamily="18" charset="0"/>
              </a:rPr>
              <a:t> 3.5:</a:t>
            </a:r>
            <a:r>
              <a:rPr lang="en-US" altLang="en-US" sz="2800" dirty="0">
                <a:latin typeface="Times New Roman" pitchFamily="18" charset="0"/>
                <a:cs typeface="Times New Roman" pitchFamily="18" charset="0"/>
              </a:rPr>
              <a:t> Theo </a:t>
            </a: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kép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gửi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hàng</a:t>
            </a:r>
            <a:r>
              <a:rPr lang="en-US" altLang="en-US" sz="2800" dirty="0">
                <a:latin typeface="Times New Roman" pitchFamily="18" charset="0"/>
                <a:cs typeface="Times New Roman" pitchFamily="18" charset="0"/>
              </a:rPr>
              <a:t> </a:t>
            </a:r>
            <a:r>
              <a:rPr lang="en-US" altLang="en-US" sz="2800" dirty="0">
                <a:solidFill>
                  <a:srgbClr val="FF0000"/>
                </a:solidFill>
                <a:latin typeface="Times New Roman" pitchFamily="18" charset="0"/>
                <a:cs typeface="Times New Roman" pitchFamily="18" charset="0"/>
              </a:rPr>
              <a:t>                      </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suất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theo</a:t>
            </a:r>
            <a:r>
              <a:rPr lang="en-US" altLang="en-US" sz="2800" dirty="0">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kì</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hạn</a:t>
            </a:r>
            <a:r>
              <a:rPr lang="en-US" altLang="en-US" sz="2800" dirty="0">
                <a:solidFill>
                  <a:srgbClr val="FF0000"/>
                </a:solidFill>
                <a:latin typeface="Times New Roman" pitchFamily="18" charset="0"/>
                <a:cs typeface="Times New Roman" pitchFamily="18" charset="0"/>
              </a:rPr>
              <a:t> 1 </a:t>
            </a:r>
            <a:r>
              <a:rPr lang="en-US" altLang="en-US" sz="2800" dirty="0" err="1">
                <a:solidFill>
                  <a:srgbClr val="FF0000"/>
                </a:solidFill>
                <a:latin typeface="Times New Roman" pitchFamily="18" charset="0"/>
                <a:cs typeface="Times New Roman" pitchFamily="18" charset="0"/>
              </a:rPr>
              <a:t>năm</a:t>
            </a:r>
            <a:r>
              <a:rPr lang="en-US" altLang="en-US" sz="2800" dirty="0">
                <a:solidFill>
                  <a:srgbClr val="FF0000"/>
                </a:solidFill>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endParaRPr lang="en-US" altLang="en-US" sz="2800" dirty="0">
              <a:solidFill>
                <a:srgbClr val="FF0000"/>
              </a:solidFill>
              <a:latin typeface="Times New Roman" pitchFamily="18" charset="0"/>
              <a:cs typeface="Times New Roman" pitchFamily="18" charset="0"/>
            </a:endParaRPr>
          </a:p>
        </p:txBody>
      </p:sp>
      <p:sp>
        <p:nvSpPr>
          <p:cNvPr id="35843" name="Rectangle 5"/>
          <p:cNvSpPr>
            <a:spLocks noChangeArrowheads="1"/>
          </p:cNvSpPr>
          <p:nvPr/>
        </p:nvSpPr>
        <p:spPr bwMode="auto">
          <a:xfrm>
            <a:off x="627063" y="2952750"/>
            <a:ext cx="8153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nSpc>
                <a:spcPct val="107000"/>
              </a:lnSpc>
              <a:spcAft>
                <a:spcPts val="800"/>
              </a:spcAft>
            </a:pPr>
            <a:r>
              <a:rPr lang="en-US" altLang="en-US" sz="2800">
                <a:solidFill>
                  <a:srgbClr val="000000"/>
                </a:solidFill>
                <a:latin typeface="Times New Roman" pitchFamily="18" charset="0"/>
                <a:cs typeface="Times New Roman" pitchFamily="18" charset="0"/>
              </a:rPr>
              <a:t>a) Số tiền người đó thu về sau  năm đầu là </a:t>
            </a:r>
          </a:p>
          <a:p>
            <a:pPr>
              <a:lnSpc>
                <a:spcPct val="107000"/>
              </a:lnSpc>
              <a:spcAft>
                <a:spcPts val="800"/>
              </a:spcAft>
            </a:pPr>
            <a:r>
              <a:rPr lang="en-US" altLang="en-US" sz="2800">
                <a:solidFill>
                  <a:srgbClr val="000000"/>
                </a:solidFill>
                <a:latin typeface="Times New Roman" pitchFamily="18" charset="0"/>
                <a:cs typeface="Times New Roman" pitchFamily="18" charset="0"/>
              </a:rPr>
              <a:t>10.000.000 + 10.000.000 6% = 10.600.000 ( đồng)</a:t>
            </a:r>
          </a:p>
        </p:txBody>
      </p:sp>
      <p:sp>
        <p:nvSpPr>
          <p:cNvPr id="43012" name="TextBox 6"/>
          <p:cNvSpPr txBox="1">
            <a:spLocks noChangeArrowheads="1"/>
          </p:cNvSpPr>
          <p:nvPr/>
        </p:nvSpPr>
        <p:spPr bwMode="auto">
          <a:xfrm>
            <a:off x="627063" y="2438400"/>
            <a:ext cx="1882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solidFill>
                  <a:srgbClr val="FF0000"/>
                </a:solidFill>
                <a:latin typeface="Times New Roman" pitchFamily="18" charset="0"/>
                <a:cs typeface="Times New Roman" pitchFamily="18" charset="0"/>
              </a:rPr>
              <a:t>Gợi ý giải</a:t>
            </a:r>
            <a:r>
              <a:rPr lang="vi-VN" altLang="en-US" sz="2800">
                <a:solidFill>
                  <a:srgbClr val="FF0000"/>
                </a:solidFill>
                <a:latin typeface="Times New Roman" pitchFamily="18" charset="0"/>
                <a:cs typeface="Times New Roman" pitchFamily="18" charset="0"/>
              </a:rPr>
              <a:t>:  </a:t>
            </a:r>
            <a:endParaRPr lang="en-US" altLang="en-US" sz="2800">
              <a:solidFill>
                <a:srgbClr val="FF0000"/>
              </a:solidFill>
              <a:latin typeface="Times New Roman" pitchFamily="18" charset="0"/>
              <a:cs typeface="Times New Roman" pitchFamily="18" charset="0"/>
            </a:endParaRPr>
          </a:p>
        </p:txBody>
      </p:sp>
      <p:sp>
        <p:nvSpPr>
          <p:cNvPr id="35845" name="TextBox 8"/>
          <p:cNvSpPr txBox="1">
            <a:spLocks noChangeArrowheads="1"/>
          </p:cNvSpPr>
          <p:nvPr/>
        </p:nvSpPr>
        <p:spPr bwMode="auto">
          <a:xfrm>
            <a:off x="603250" y="4522788"/>
            <a:ext cx="84963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buFont typeface="Arial" charset="0"/>
              <a:buNone/>
            </a:pPr>
            <a:r>
              <a:rPr lang="en-US" altLang="en-US" sz="2800">
                <a:solidFill>
                  <a:srgbClr val="000000"/>
                </a:solidFill>
                <a:latin typeface="Times New Roman" pitchFamily="18" charset="0"/>
                <a:cs typeface="Times New Roman" pitchFamily="18" charset="0"/>
              </a:rPr>
              <a:t> Số tiền người đó thu về sau 2 năm là </a:t>
            </a:r>
            <a:endParaRPr lang="en-US" altLang="en-US" sz="2800">
              <a:latin typeface="Times New Roman" pitchFamily="18" charset="0"/>
              <a:cs typeface="Times New Roman" pitchFamily="18" charset="0"/>
            </a:endParaRPr>
          </a:p>
          <a:p>
            <a:r>
              <a:rPr lang="en-US" altLang="en-US" sz="2800">
                <a:latin typeface="Times New Roman" pitchFamily="18" charset="0"/>
                <a:cs typeface="Times New Roman" pitchFamily="18" charset="0"/>
              </a:rPr>
              <a:t>10.600.000 + 10.600.000 6% = 1.236.000 ( đồng)</a:t>
            </a:r>
          </a:p>
        </p:txBody>
      </p:sp>
      <p:sp>
        <p:nvSpPr>
          <p:cNvPr id="7" name="TextBox 6"/>
          <p:cNvSpPr txBox="1">
            <a:spLocks noChangeArrowheads="1"/>
          </p:cNvSpPr>
          <p:nvPr/>
        </p:nvSpPr>
        <p:spPr bwMode="auto">
          <a:xfrm>
            <a:off x="228600" y="76200"/>
            <a:ext cx="8267700"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cxnSp>
        <p:nvCxnSpPr>
          <p:cNvPr id="4" name="Straight Arrow Connector 3"/>
          <p:cNvCxnSpPr/>
          <p:nvPr/>
        </p:nvCxnSpPr>
        <p:spPr>
          <a:xfrm>
            <a:off x="1600200" y="3886200"/>
            <a:ext cx="0" cy="30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24200" y="3886200"/>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86300" y="3868738"/>
            <a:ext cx="0" cy="387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852" name="TextBox 10"/>
          <p:cNvSpPr txBox="1">
            <a:spLocks noChangeArrowheads="1"/>
          </p:cNvSpPr>
          <p:nvPr/>
        </p:nvSpPr>
        <p:spPr bwMode="auto">
          <a:xfrm>
            <a:off x="1447800" y="4230688"/>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a</a:t>
            </a:r>
          </a:p>
        </p:txBody>
      </p:sp>
      <p:sp>
        <p:nvSpPr>
          <p:cNvPr id="35853" name="TextBox 15"/>
          <p:cNvSpPr txBox="1">
            <a:spLocks noChangeArrowheads="1"/>
          </p:cNvSpPr>
          <p:nvPr/>
        </p:nvSpPr>
        <p:spPr bwMode="auto">
          <a:xfrm>
            <a:off x="2963863" y="4211638"/>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a</a:t>
            </a:r>
          </a:p>
        </p:txBody>
      </p:sp>
      <p:sp>
        <p:nvSpPr>
          <p:cNvPr id="35854" name="TextBox 16"/>
          <p:cNvSpPr txBox="1">
            <a:spLocks noChangeArrowheads="1"/>
          </p:cNvSpPr>
          <p:nvPr/>
        </p:nvSpPr>
        <p:spPr bwMode="auto">
          <a:xfrm>
            <a:off x="4398963" y="4187825"/>
            <a:ext cx="611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r%</a:t>
            </a:r>
          </a:p>
        </p:txBody>
      </p:sp>
      <p:cxnSp>
        <p:nvCxnSpPr>
          <p:cNvPr id="13" name="Straight Arrow Connector 12"/>
          <p:cNvCxnSpPr/>
          <p:nvPr/>
        </p:nvCxnSpPr>
        <p:spPr>
          <a:xfrm>
            <a:off x="5867400" y="3886200"/>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856" name="Rectangle 13"/>
          <p:cNvSpPr>
            <a:spLocks noChangeArrowheads="1"/>
          </p:cNvSpPr>
          <p:nvPr/>
        </p:nvSpPr>
        <p:spPr bwMode="auto">
          <a:xfrm>
            <a:off x="5678488" y="4230688"/>
            <a:ext cx="5245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dirty="0">
                <a:latin typeface="Times New Roman" pitchFamily="18" charset="0"/>
                <a:cs typeface="Times New Roman" pitchFamily="18" charset="0"/>
              </a:rPr>
              <a:t>T­­­­</a:t>
            </a:r>
            <a:r>
              <a:rPr lang="en-US" altLang="en-US" sz="2800" baseline="-25000" dirty="0">
                <a:latin typeface="Times New Roman" pitchFamily="18" charset="0"/>
                <a:cs typeface="Times New Roman" pitchFamily="18" charset="0"/>
              </a:rPr>
              <a:t>1</a:t>
            </a:r>
            <a:endParaRPr lang="en-US" altLang="en-US" sz="2800" dirty="0"/>
          </a:p>
        </p:txBody>
      </p:sp>
      <p:sp>
        <p:nvSpPr>
          <p:cNvPr id="17" name="TextBox 16"/>
          <p:cNvSpPr txBox="1">
            <a:spLocks noChangeArrowheads="1"/>
          </p:cNvSpPr>
          <p:nvPr/>
        </p:nvSpPr>
        <p:spPr bwMode="auto">
          <a:xfrm>
            <a:off x="2259013" y="1577975"/>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solidFill>
                  <a:srgbClr val="FF0000"/>
                </a:solidFill>
                <a:latin typeface="Times New Roman" pitchFamily="18" charset="0"/>
                <a:cs typeface="Times New Roman" pitchFamily="18" charset="0"/>
              </a:rPr>
              <a:t>a triệu đồng</a:t>
            </a:r>
            <a:endParaRPr lang="en-US" sz="2800"/>
          </a:p>
        </p:txBody>
      </p:sp>
      <p:sp>
        <p:nvSpPr>
          <p:cNvPr id="18" name="TextBox 17"/>
          <p:cNvSpPr txBox="1">
            <a:spLocks noChangeArrowheads="1"/>
          </p:cNvSpPr>
          <p:nvPr/>
        </p:nvSpPr>
        <p:spPr bwMode="auto">
          <a:xfrm>
            <a:off x="2019300" y="1571625"/>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solidFill>
                  <a:srgbClr val="FF0000"/>
                </a:solidFill>
                <a:latin typeface="Times New Roman" pitchFamily="18" charset="0"/>
                <a:cs typeface="Times New Roman" pitchFamily="18" charset="0"/>
              </a:rPr>
              <a:t>10 triệu đồng</a:t>
            </a:r>
            <a:endParaRPr lang="en-US" sz="2800"/>
          </a:p>
        </p:txBody>
      </p:sp>
      <p:sp>
        <p:nvSpPr>
          <p:cNvPr id="19" name="Rectangle 18"/>
          <p:cNvSpPr>
            <a:spLocks noChangeArrowheads="1"/>
          </p:cNvSpPr>
          <p:nvPr/>
        </p:nvSpPr>
        <p:spPr bwMode="auto">
          <a:xfrm>
            <a:off x="490538" y="1995488"/>
            <a:ext cx="784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en-US" sz="2800">
                <a:solidFill>
                  <a:srgbClr val="FF0000"/>
                </a:solidFill>
                <a:latin typeface="Times New Roman" pitchFamily="18" charset="0"/>
                <a:cs typeface="Times New Roman" pitchFamily="18" charset="0"/>
              </a:rPr>
              <a:t>r%. </a:t>
            </a:r>
          </a:p>
        </p:txBody>
      </p:sp>
      <p:sp>
        <p:nvSpPr>
          <p:cNvPr id="20" name="TextBox 19"/>
          <p:cNvSpPr txBox="1">
            <a:spLocks noChangeArrowheads="1"/>
          </p:cNvSpPr>
          <p:nvPr/>
        </p:nvSpPr>
        <p:spPr bwMode="auto">
          <a:xfrm>
            <a:off x="469900" y="1995488"/>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buFont typeface="Arial" charset="0"/>
              <a:buNone/>
            </a:pPr>
            <a:r>
              <a:rPr lang="en-US" altLang="en-US" sz="2800">
                <a:solidFill>
                  <a:srgbClr val="FF0000"/>
                </a:solidFill>
                <a:latin typeface="Times New Roman" pitchFamily="18" charset="0"/>
                <a:cs typeface="Times New Roman" pitchFamily="18" charset="0"/>
              </a:rPr>
              <a:t>6%. </a:t>
            </a:r>
          </a:p>
        </p:txBody>
      </p:sp>
      <p:sp>
        <p:nvSpPr>
          <p:cNvPr id="22" name="TextBox 4"/>
          <p:cNvSpPr txBox="1">
            <a:spLocks noChangeArrowheads="1"/>
          </p:cNvSpPr>
          <p:nvPr/>
        </p:nvSpPr>
        <p:spPr bwMode="auto">
          <a:xfrm>
            <a:off x="525712" y="3034498"/>
            <a:ext cx="8096250"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dirty="0" err="1">
                <a:latin typeface="Times New Roman" pitchFamily="18" charset="0"/>
                <a:cs typeface="Times New Roman" pitchFamily="18" charset="0"/>
              </a:rPr>
              <a:t>Sau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T­</a:t>
            </a:r>
            <a:r>
              <a:rPr lang="en-US" altLang="en-US" sz="2800" baseline="-25000" dirty="0">
                <a:latin typeface="Times New Roman" pitchFamily="18" charset="0"/>
                <a:cs typeface="Times New Roman" pitchFamily="18" charset="0"/>
              </a:rPr>
              <a:t>1</a:t>
            </a:r>
            <a:r>
              <a:rPr lang="en-US" altLang="en-US" sz="2800" dirty="0">
                <a:latin typeface="Times New Roman" pitchFamily="18" charset="0"/>
                <a:cs typeface="Times New Roman" pitchFamily="18" charset="0"/>
              </a:rPr>
              <a:t>=</a:t>
            </a:r>
            <a:r>
              <a:rPr lang="en-US" altLang="en-US" sz="2800" dirty="0" err="1">
                <a:latin typeface="Times New Roman" pitchFamily="18" charset="0"/>
                <a:cs typeface="Times New Roman" pitchFamily="18" charset="0"/>
              </a:rPr>
              <a:t>a+ar</a:t>
            </a:r>
            <a:r>
              <a:rPr lang="en-US" altLang="en-US" sz="2800" dirty="0">
                <a:latin typeface="Times New Roman" pitchFamily="18" charset="0"/>
                <a:cs typeface="Times New Roman" pitchFamily="18" charset="0"/>
              </a:rPr>
              <a:t>%=a(1+r%)= </a:t>
            </a:r>
            <a:r>
              <a:rPr lang="en-US" altLang="en-US" sz="2800" dirty="0" err="1">
                <a:latin typeface="Times New Roman" pitchFamily="18" charset="0"/>
                <a:cs typeface="Times New Roman" pitchFamily="18" charset="0"/>
              </a:rPr>
              <a:t>a.q</a:t>
            </a:r>
            <a:r>
              <a:rPr lang="en-US" altLang="en-US" sz="2800" dirty="0">
                <a:latin typeface="Times New Roman" pitchFamily="18" charset="0"/>
                <a:cs typeface="Times New Roman" pitchFamily="18" charset="0"/>
              </a:rPr>
              <a:t> </a:t>
            </a:r>
          </a:p>
          <a:p>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q= 1+r%)</a:t>
            </a:r>
          </a:p>
        </p:txBody>
      </p:sp>
      <p:sp>
        <p:nvSpPr>
          <p:cNvPr id="23" name="Rectangle 5"/>
          <p:cNvSpPr>
            <a:spLocks noChangeArrowheads="1"/>
          </p:cNvSpPr>
          <p:nvPr/>
        </p:nvSpPr>
        <p:spPr bwMode="auto">
          <a:xfrm>
            <a:off x="627063" y="4483100"/>
            <a:ext cx="78962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nSpc>
                <a:spcPct val="107000"/>
              </a:lnSpc>
            </a:pPr>
            <a:r>
              <a:rPr lang="en-US" altLang="en-US" sz="2800" dirty="0" err="1">
                <a:latin typeface="Times New Roman" pitchFamily="18" charset="0"/>
                <a:cs typeface="Times New Roman" pitchFamily="18" charset="0"/>
              </a:rPr>
              <a:t>Sau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hai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T­­­­</a:t>
            </a:r>
            <a:r>
              <a:rPr lang="en-US" altLang="en-US" sz="2800" baseline="-25000" dirty="0">
                <a:latin typeface="Times New Roman" pitchFamily="18" charset="0"/>
                <a:cs typeface="Times New Roman" pitchFamily="18" charset="0"/>
              </a:rPr>
              <a:t>2</a:t>
            </a:r>
            <a:r>
              <a:rPr lang="en-US" altLang="en-US" sz="2800" dirty="0">
                <a:latin typeface="Times New Roman" pitchFamily="18" charset="0"/>
                <a:cs typeface="Times New Roman" pitchFamily="18" charset="0"/>
              </a:rPr>
              <a:t>=T­­­­</a:t>
            </a:r>
            <a:r>
              <a:rPr lang="en-US" altLang="en-US" sz="2800" baseline="-25000" dirty="0">
                <a:latin typeface="Times New Roman" pitchFamily="18" charset="0"/>
                <a:cs typeface="Times New Roman" pitchFamily="18" charset="0"/>
              </a:rPr>
              <a:t>1 </a:t>
            </a:r>
            <a:r>
              <a:rPr lang="en-US" altLang="en-US" sz="2800" dirty="0">
                <a:latin typeface="Times New Roman" pitchFamily="18" charset="0"/>
                <a:cs typeface="Times New Roman" pitchFamily="18" charset="0"/>
              </a:rPr>
              <a:t>q= </a:t>
            </a:r>
            <a:r>
              <a:rPr lang="en-US" altLang="en-US" sz="2800" dirty="0" err="1">
                <a:latin typeface="Times New Roman" pitchFamily="18" charset="0"/>
                <a:cs typeface="Times New Roman" pitchFamily="18" charset="0"/>
              </a:rPr>
              <a:t>a.q.q</a:t>
            </a:r>
            <a:r>
              <a:rPr lang="en-US" altLang="en-US" sz="2800" dirty="0">
                <a:latin typeface="Times New Roman" pitchFamily="18" charset="0"/>
                <a:cs typeface="Times New Roman" pitchFamily="18" charset="0"/>
              </a:rPr>
              <a:t> = aq</a:t>
            </a:r>
            <a:r>
              <a:rPr lang="en-US" altLang="en-US" sz="2800" baseline="30000" dirty="0">
                <a:latin typeface="Times New Roman" pitchFamily="18" charset="0"/>
                <a:cs typeface="Times New Roman" pitchFamily="18" charset="0"/>
              </a:rPr>
              <a:t>2</a:t>
            </a:r>
          </a:p>
          <a:p>
            <a:pPr>
              <a:lnSpc>
                <a:spcPct val="107000"/>
              </a:lnSpc>
            </a:pPr>
            <a:r>
              <a:rPr lang="en-US" altLang="en-US" sz="2800" baseline="30000" dirty="0">
                <a:latin typeface="Times New Roman" pitchFamily="18" charset="0"/>
                <a:ea typeface="Calibri" pitchFamily="34" charset="0"/>
                <a:cs typeface="Times New Roman" pitchFamily="18" charset="0"/>
              </a:rPr>
              <a:t>……………………………….</a:t>
            </a:r>
            <a:endParaRPr lang="en-US" altLang="en-US" sz="2800" dirty="0">
              <a:latin typeface="Times New Roman" pitchFamily="18" charset="0"/>
              <a:ea typeface="Calibri" pitchFamily="34" charset="0"/>
              <a:cs typeface="Times New Roman" pitchFamily="18" charset="0"/>
            </a:endParaRPr>
          </a:p>
        </p:txBody>
      </p:sp>
      <p:sp>
        <p:nvSpPr>
          <p:cNvPr id="24" name="Rectangle 6"/>
          <p:cNvSpPr>
            <a:spLocks noChangeArrowheads="1"/>
          </p:cNvSpPr>
          <p:nvPr/>
        </p:nvSpPr>
        <p:spPr bwMode="auto">
          <a:xfrm>
            <a:off x="738188" y="5326063"/>
            <a:ext cx="7078662" cy="55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nSpc>
                <a:spcPct val="107000"/>
              </a:lnSpc>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Sau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a:t>
            </a:r>
            <a:r>
              <a:rPr lang="en-US" altLang="en-US" sz="2800" dirty="0">
                <a:latin typeface="Times New Roman" pitchFamily="18" charset="0"/>
                <a:cs typeface="Times New Roman" pitchFamily="18" charset="0"/>
              </a:rPr>
              <a:t> n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a:t>
            </a:r>
            <a:r>
              <a:rPr lang="en-US" altLang="en-US" sz="2800" baseline="-25000" dirty="0" err="1">
                <a:latin typeface="Times New Roman" pitchFamily="18" charset="0"/>
                <a:cs typeface="Times New Roman" pitchFamily="18" charset="0"/>
              </a:rPr>
              <a:t>n</a:t>
            </a:r>
            <a:r>
              <a:rPr lang="en-US" altLang="en-US" sz="2800" dirty="0">
                <a:latin typeface="Times New Roman" pitchFamily="18" charset="0"/>
                <a:cs typeface="Times New Roman" pitchFamily="18" charset="0"/>
              </a:rPr>
              <a:t>=</a:t>
            </a:r>
            <a:r>
              <a:rPr lang="en-US" altLang="en-US" sz="2800" dirty="0" err="1">
                <a:latin typeface="Times New Roman" pitchFamily="18" charset="0"/>
                <a:cs typeface="Times New Roman" pitchFamily="18" charset="0"/>
              </a:rPr>
              <a:t>aq</a:t>
            </a:r>
            <a:r>
              <a:rPr lang="en-US" altLang="en-US" sz="2800" baseline="30000" dirty="0" err="1">
                <a:latin typeface="Times New Roman" pitchFamily="18" charset="0"/>
                <a:cs typeface="Times New Roman" pitchFamily="18" charset="0"/>
              </a:rPr>
              <a:t>n</a:t>
            </a:r>
            <a:r>
              <a:rPr lang="en-US" altLang="en-US" sz="2800" dirty="0">
                <a:latin typeface="Times New Roman" pitchFamily="18" charset="0"/>
                <a:cs typeface="Times New Roman" pitchFamily="18" charset="0"/>
              </a:rPr>
              <a:t>=a.(1+r%)</a:t>
            </a:r>
            <a:r>
              <a:rPr lang="en-US" altLang="en-US" sz="2800" baseline="30000" dirty="0">
                <a:latin typeface="Times New Roman" pitchFamily="18" charset="0"/>
                <a:cs typeface="Times New Roman" pitchFamily="18" charset="0"/>
              </a:rPr>
              <a:t>n</a:t>
            </a:r>
            <a:endParaRPr lang="en-US" altLang="en-US" sz="2800" dirty="0">
              <a:latin typeface="Times New Roman" pitchFamily="18" charset="0"/>
              <a:ea typeface="Calibri" pitchFamily="34" charset="0"/>
              <a:cs typeface="Times New Roman" pitchFamily="18" charset="0"/>
            </a:endParaRPr>
          </a:p>
        </p:txBody>
      </p:sp>
      <p:sp>
        <p:nvSpPr>
          <p:cNvPr id="25" name="TextBox 8"/>
          <p:cNvSpPr txBox="1">
            <a:spLocks noChangeArrowheads="1"/>
          </p:cNvSpPr>
          <p:nvPr/>
        </p:nvSpPr>
        <p:spPr bwMode="auto">
          <a:xfrm>
            <a:off x="457200" y="5638800"/>
            <a:ext cx="84947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a:latin typeface="Times New Roman" pitchFamily="18" charset="0"/>
                <a:cs typeface="Times New Roman" pitchFamily="18" charset="0"/>
              </a:rPr>
              <a:t>b) Số tiền lãi sau 2 năm là :</a:t>
            </a:r>
          </a:p>
          <a:p>
            <a:r>
              <a:rPr lang="en-US" altLang="en-US" sz="2800">
                <a:latin typeface="Times New Roman" pitchFamily="18" charset="0"/>
                <a:cs typeface="Times New Roman" pitchFamily="18" charset="0"/>
              </a:rPr>
              <a:t>11.236.000 – 10.000.000 = 1.236.000 ( đồng)</a:t>
            </a:r>
          </a:p>
        </p:txBody>
      </p:sp>
    </p:spTree>
    <p:extLst>
      <p:ext uri="{BB962C8B-B14F-4D97-AF65-F5344CB8AC3E}">
        <p14:creationId xmlns:p14="http://schemas.microsoft.com/office/powerpoint/2010/main" val="2669876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5842">
                                            <p:txEl>
                                              <p:pRg st="0" end="0"/>
                                            </p:txEl>
                                          </p:spTgt>
                                        </p:tgtEl>
                                        <p:attrNameLst>
                                          <p:attrName>style.visibility</p:attrName>
                                        </p:attrNameLst>
                                      </p:cBhvr>
                                      <p:to>
                                        <p:strVal val="visible"/>
                                      </p:to>
                                    </p:set>
                                    <p:animEffect transition="in" filter="fade">
                                      <p:cBhvr>
                                        <p:cTn id="9" dur="500"/>
                                        <p:tgtEl>
                                          <p:spTgt spid="35842">
                                            <p:txEl>
                                              <p:pRg st="0" end="0"/>
                                            </p:txEl>
                                          </p:spTgt>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32" fill="hold" grpId="1" nodeType="clickEffect">
                                  <p:stCondLst>
                                    <p:cond delay="0"/>
                                  </p:stCondLst>
                                  <p:childTnLst>
                                    <p:animEffect transition="out" filter="diamond(out)">
                                      <p:cBhvr>
                                        <p:cTn id="21" dur="2000"/>
                                        <p:tgtEl>
                                          <p:spTgt spid="18"/>
                                        </p:tgtEl>
                                      </p:cBhvr>
                                    </p:animEffect>
                                    <p:set>
                                      <p:cBhvr>
                                        <p:cTn id="22" dur="1" fill="hold">
                                          <p:stCondLst>
                                            <p:cond delay="1999"/>
                                          </p:stCondLst>
                                        </p:cTn>
                                        <p:tgtEl>
                                          <p:spTgt spid="1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xit" presetSubtype="0" fill="hold" grpId="1" nodeType="clickEffect">
                                  <p:stCondLst>
                                    <p:cond delay="0"/>
                                  </p:stCondLst>
                                  <p:childTnLst>
                                    <p:anim calcmode="lin" valueType="num">
                                      <p:cBhvr>
                                        <p:cTn id="26" dur="1000"/>
                                        <p:tgtEl>
                                          <p:spTgt spid="20"/>
                                        </p:tgtEl>
                                        <p:attrNameLst>
                                          <p:attrName>ppt_w</p:attrName>
                                        </p:attrNameLst>
                                      </p:cBhvr>
                                      <p:tavLst>
                                        <p:tav tm="0">
                                          <p:val>
                                            <p:strVal val="ppt_w"/>
                                          </p:val>
                                        </p:tav>
                                        <p:tav tm="100000">
                                          <p:val>
                                            <p:strVal val="ppt_w*0.70"/>
                                          </p:val>
                                        </p:tav>
                                      </p:tavLst>
                                    </p:anim>
                                    <p:anim calcmode="lin" valueType="num">
                                      <p:cBhvr>
                                        <p:cTn id="27" dur="1000"/>
                                        <p:tgtEl>
                                          <p:spTgt spid="20"/>
                                        </p:tgtEl>
                                        <p:attrNameLst>
                                          <p:attrName>ppt_h</p:attrName>
                                        </p:attrNameLst>
                                      </p:cBhvr>
                                      <p:tavLst>
                                        <p:tav tm="0">
                                          <p:val>
                                            <p:strVal val="ppt_h"/>
                                          </p:val>
                                        </p:tav>
                                        <p:tav tm="100000">
                                          <p:val>
                                            <p:strVal val="ppt_h"/>
                                          </p:val>
                                        </p:tav>
                                      </p:tavLst>
                                    </p:anim>
                                    <p:animEffect transition="out" filter="fade">
                                      <p:cBhvr>
                                        <p:cTn id="28" dur="1000"/>
                                        <p:tgtEl>
                                          <p:spTgt spid="20"/>
                                        </p:tgtEl>
                                      </p:cBhvr>
                                    </p:animEffect>
                                    <p:set>
                                      <p:cBhvr>
                                        <p:cTn id="29" dur="1" fill="hold">
                                          <p:stCondLst>
                                            <p:cond delay="999"/>
                                          </p:stCondLst>
                                        </p:cTn>
                                        <p:tgtEl>
                                          <p:spTgt spid="20"/>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35852"/>
                                        </p:tgtEl>
                                        <p:attrNameLst>
                                          <p:attrName>style.visibility</p:attrName>
                                        </p:attrNameLst>
                                      </p:cBhvr>
                                      <p:to>
                                        <p:strVal val="visible"/>
                                      </p:to>
                                    </p:set>
                                    <p:animEffect transition="in" filter="barn(inVertical)">
                                      <p:cBhvr>
                                        <p:cTn id="45" dur="500"/>
                                        <p:tgtEl>
                                          <p:spTgt spid="3585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5853"/>
                                        </p:tgtEl>
                                        <p:attrNameLst>
                                          <p:attrName>style.visibility</p:attrName>
                                        </p:attrNameLst>
                                      </p:cBhvr>
                                      <p:to>
                                        <p:strVal val="visible"/>
                                      </p:to>
                                    </p:set>
                                    <p:animEffect transition="in" filter="barn(inVertical)">
                                      <p:cBhvr>
                                        <p:cTn id="48" dur="500"/>
                                        <p:tgtEl>
                                          <p:spTgt spid="3585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5854"/>
                                        </p:tgtEl>
                                        <p:attrNameLst>
                                          <p:attrName>style.visibility</p:attrName>
                                        </p:attrNameLst>
                                      </p:cBhvr>
                                      <p:to>
                                        <p:strVal val="visible"/>
                                      </p:to>
                                    </p:set>
                                    <p:animEffect transition="in" filter="barn(inVertical)">
                                      <p:cBhvr>
                                        <p:cTn id="51" dur="500"/>
                                        <p:tgtEl>
                                          <p:spTgt spid="3585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16" presetClass="entr" presetSubtype="21" fill="hold" grpId="0" nodeType="withEffect">
                                  <p:stCondLst>
                                    <p:cond delay="0"/>
                                  </p:stCondLst>
                                  <p:childTnLst>
                                    <p:set>
                                      <p:cBhvr>
                                        <p:cTn id="60" dur="1" fill="hold">
                                          <p:stCondLst>
                                            <p:cond delay="0"/>
                                          </p:stCondLst>
                                        </p:cTn>
                                        <p:tgtEl>
                                          <p:spTgt spid="35856"/>
                                        </p:tgtEl>
                                        <p:attrNameLst>
                                          <p:attrName>style.visibility</p:attrName>
                                        </p:attrNameLst>
                                      </p:cBhvr>
                                      <p:to>
                                        <p:strVal val="visible"/>
                                      </p:to>
                                    </p:set>
                                    <p:animEffect transition="in" filter="barn(inVertical)">
                                      <p:cBhvr>
                                        <p:cTn id="61" dur="500"/>
                                        <p:tgtEl>
                                          <p:spTgt spid="35856"/>
                                        </p:tgtEl>
                                      </p:cBhvr>
                                    </p:animEffect>
                                  </p:childTnLst>
                                </p:cTn>
                              </p:par>
                              <p:par>
                                <p:cTn id="62" presetID="42"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1000"/>
                                        <p:tgtEl>
                                          <p:spTgt spid="4"/>
                                        </p:tgtEl>
                                      </p:cBhvr>
                                    </p:animEffect>
                                    <p:anim calcmode="lin" valueType="num">
                                      <p:cBhvr>
                                        <p:cTn id="70" dur="1000" fill="hold"/>
                                        <p:tgtEl>
                                          <p:spTgt spid="4"/>
                                        </p:tgtEl>
                                        <p:attrNameLst>
                                          <p:attrName>ppt_x</p:attrName>
                                        </p:attrNameLst>
                                      </p:cBhvr>
                                      <p:tavLst>
                                        <p:tav tm="0">
                                          <p:val>
                                            <p:strVal val="#ppt_x"/>
                                          </p:val>
                                        </p:tav>
                                        <p:tav tm="100000">
                                          <p:val>
                                            <p:strVal val="#ppt_x"/>
                                          </p:val>
                                        </p:tav>
                                      </p:tavLst>
                                    </p:anim>
                                    <p:anim calcmode="lin" valueType="num">
                                      <p:cBhvr>
                                        <p:cTn id="71" dur="1000" fill="hold"/>
                                        <p:tgtEl>
                                          <p:spTgt spid="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1000"/>
                                        <p:tgtEl>
                                          <p:spTgt spid="10"/>
                                        </p:tgtEl>
                                      </p:cBhvr>
                                    </p:animEffect>
                                    <p:anim calcmode="lin" valueType="num">
                                      <p:cBhvr>
                                        <p:cTn id="75" dur="1000" fill="hold"/>
                                        <p:tgtEl>
                                          <p:spTgt spid="10"/>
                                        </p:tgtEl>
                                        <p:attrNameLst>
                                          <p:attrName>ppt_x</p:attrName>
                                        </p:attrNameLst>
                                      </p:cBhvr>
                                      <p:tavLst>
                                        <p:tav tm="0">
                                          <p:val>
                                            <p:strVal val="#ppt_x"/>
                                          </p:val>
                                        </p:tav>
                                        <p:tav tm="100000">
                                          <p:val>
                                            <p:strVal val="#ppt_x"/>
                                          </p:val>
                                        </p:tav>
                                      </p:tavLst>
                                    </p:anim>
                                    <p:anim calcmode="lin" valueType="num">
                                      <p:cBhvr>
                                        <p:cTn id="7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xit" presetSubtype="32" fill="hold" grpId="1" nodeType="clickEffect">
                                  <p:stCondLst>
                                    <p:cond delay="0"/>
                                  </p:stCondLst>
                                  <p:childTnLst>
                                    <p:animEffect transition="out" filter="diamond(out)">
                                      <p:cBhvr>
                                        <p:cTn id="80" dur="2000"/>
                                        <p:tgtEl>
                                          <p:spTgt spid="35852"/>
                                        </p:tgtEl>
                                      </p:cBhvr>
                                    </p:animEffect>
                                    <p:set>
                                      <p:cBhvr>
                                        <p:cTn id="81" dur="1" fill="hold">
                                          <p:stCondLst>
                                            <p:cond delay="1999"/>
                                          </p:stCondLst>
                                        </p:cTn>
                                        <p:tgtEl>
                                          <p:spTgt spid="35852"/>
                                        </p:tgtEl>
                                        <p:attrNameLst>
                                          <p:attrName>style.visibility</p:attrName>
                                        </p:attrNameLst>
                                      </p:cBhvr>
                                      <p:to>
                                        <p:strVal val="hidden"/>
                                      </p:to>
                                    </p:set>
                                  </p:childTnLst>
                                </p:cTn>
                              </p:par>
                              <p:par>
                                <p:cTn id="82" presetID="8" presetClass="exit" presetSubtype="32" fill="hold" grpId="1" nodeType="withEffect">
                                  <p:stCondLst>
                                    <p:cond delay="0"/>
                                  </p:stCondLst>
                                  <p:childTnLst>
                                    <p:animEffect transition="out" filter="diamond(out)">
                                      <p:cBhvr>
                                        <p:cTn id="83" dur="2000"/>
                                        <p:tgtEl>
                                          <p:spTgt spid="35853"/>
                                        </p:tgtEl>
                                      </p:cBhvr>
                                    </p:animEffect>
                                    <p:set>
                                      <p:cBhvr>
                                        <p:cTn id="84" dur="1" fill="hold">
                                          <p:stCondLst>
                                            <p:cond delay="1999"/>
                                          </p:stCondLst>
                                        </p:cTn>
                                        <p:tgtEl>
                                          <p:spTgt spid="35853"/>
                                        </p:tgtEl>
                                        <p:attrNameLst>
                                          <p:attrName>style.visibility</p:attrName>
                                        </p:attrNameLst>
                                      </p:cBhvr>
                                      <p:to>
                                        <p:strVal val="hidden"/>
                                      </p:to>
                                    </p:set>
                                  </p:childTnLst>
                                </p:cTn>
                              </p:par>
                              <p:par>
                                <p:cTn id="85" presetID="8" presetClass="exit" presetSubtype="32" fill="hold" grpId="1" nodeType="withEffect">
                                  <p:stCondLst>
                                    <p:cond delay="0"/>
                                  </p:stCondLst>
                                  <p:childTnLst>
                                    <p:animEffect transition="out" filter="diamond(out)">
                                      <p:cBhvr>
                                        <p:cTn id="86" dur="2000"/>
                                        <p:tgtEl>
                                          <p:spTgt spid="35854"/>
                                        </p:tgtEl>
                                      </p:cBhvr>
                                    </p:animEffect>
                                    <p:set>
                                      <p:cBhvr>
                                        <p:cTn id="87" dur="1" fill="hold">
                                          <p:stCondLst>
                                            <p:cond delay="1999"/>
                                          </p:stCondLst>
                                        </p:cTn>
                                        <p:tgtEl>
                                          <p:spTgt spid="35854"/>
                                        </p:tgtEl>
                                        <p:attrNameLst>
                                          <p:attrName>style.visibility</p:attrName>
                                        </p:attrNameLst>
                                      </p:cBhvr>
                                      <p:to>
                                        <p:strVal val="hidden"/>
                                      </p:to>
                                    </p:set>
                                  </p:childTnLst>
                                </p:cTn>
                              </p:par>
                              <p:par>
                                <p:cTn id="88" presetID="8" presetClass="exit" presetSubtype="32" fill="hold" nodeType="withEffect">
                                  <p:stCondLst>
                                    <p:cond delay="0"/>
                                  </p:stCondLst>
                                  <p:childTnLst>
                                    <p:animEffect transition="out" filter="diamond(out)">
                                      <p:cBhvr>
                                        <p:cTn id="89" dur="2000"/>
                                        <p:tgtEl>
                                          <p:spTgt spid="13"/>
                                        </p:tgtEl>
                                      </p:cBhvr>
                                    </p:animEffect>
                                    <p:set>
                                      <p:cBhvr>
                                        <p:cTn id="90" dur="1" fill="hold">
                                          <p:stCondLst>
                                            <p:cond delay="1999"/>
                                          </p:stCondLst>
                                        </p:cTn>
                                        <p:tgtEl>
                                          <p:spTgt spid="13"/>
                                        </p:tgtEl>
                                        <p:attrNameLst>
                                          <p:attrName>style.visibility</p:attrName>
                                        </p:attrNameLst>
                                      </p:cBhvr>
                                      <p:to>
                                        <p:strVal val="hidden"/>
                                      </p:to>
                                    </p:set>
                                  </p:childTnLst>
                                </p:cTn>
                              </p:par>
                              <p:par>
                                <p:cTn id="91" presetID="8" presetClass="exit" presetSubtype="32" fill="hold" grpId="1" nodeType="withEffect">
                                  <p:stCondLst>
                                    <p:cond delay="0"/>
                                  </p:stCondLst>
                                  <p:childTnLst>
                                    <p:animEffect transition="out" filter="diamond(out)">
                                      <p:cBhvr>
                                        <p:cTn id="92" dur="2000"/>
                                        <p:tgtEl>
                                          <p:spTgt spid="35856"/>
                                        </p:tgtEl>
                                      </p:cBhvr>
                                    </p:animEffect>
                                    <p:set>
                                      <p:cBhvr>
                                        <p:cTn id="93" dur="1" fill="hold">
                                          <p:stCondLst>
                                            <p:cond delay="1999"/>
                                          </p:stCondLst>
                                        </p:cTn>
                                        <p:tgtEl>
                                          <p:spTgt spid="35856"/>
                                        </p:tgtEl>
                                        <p:attrNameLst>
                                          <p:attrName>style.visibility</p:attrName>
                                        </p:attrNameLst>
                                      </p:cBhvr>
                                      <p:to>
                                        <p:strVal val="hidden"/>
                                      </p:to>
                                    </p:set>
                                  </p:childTnLst>
                                </p:cTn>
                              </p:par>
                              <p:par>
                                <p:cTn id="94" presetID="8" presetClass="exit" presetSubtype="32" fill="hold" nodeType="withEffect">
                                  <p:stCondLst>
                                    <p:cond delay="0"/>
                                  </p:stCondLst>
                                  <p:childTnLst>
                                    <p:animEffect transition="out" filter="diamond(out)">
                                      <p:cBhvr>
                                        <p:cTn id="95" dur="2000"/>
                                        <p:tgtEl>
                                          <p:spTgt spid="8"/>
                                        </p:tgtEl>
                                      </p:cBhvr>
                                    </p:animEffect>
                                    <p:set>
                                      <p:cBhvr>
                                        <p:cTn id="96" dur="1" fill="hold">
                                          <p:stCondLst>
                                            <p:cond delay="1999"/>
                                          </p:stCondLst>
                                        </p:cTn>
                                        <p:tgtEl>
                                          <p:spTgt spid="8"/>
                                        </p:tgtEl>
                                        <p:attrNameLst>
                                          <p:attrName>style.visibility</p:attrName>
                                        </p:attrNameLst>
                                      </p:cBhvr>
                                      <p:to>
                                        <p:strVal val="hidden"/>
                                      </p:to>
                                    </p:set>
                                  </p:childTnLst>
                                </p:cTn>
                              </p:par>
                              <p:par>
                                <p:cTn id="97" presetID="8" presetClass="exit" presetSubtype="32" fill="hold" nodeType="withEffect">
                                  <p:stCondLst>
                                    <p:cond delay="0"/>
                                  </p:stCondLst>
                                  <p:childTnLst>
                                    <p:animEffect transition="out" filter="diamond(out)">
                                      <p:cBhvr>
                                        <p:cTn id="98" dur="2000"/>
                                        <p:tgtEl>
                                          <p:spTgt spid="4"/>
                                        </p:tgtEl>
                                      </p:cBhvr>
                                    </p:animEffect>
                                    <p:set>
                                      <p:cBhvr>
                                        <p:cTn id="99" dur="1" fill="hold">
                                          <p:stCondLst>
                                            <p:cond delay="1999"/>
                                          </p:stCondLst>
                                        </p:cTn>
                                        <p:tgtEl>
                                          <p:spTgt spid="4"/>
                                        </p:tgtEl>
                                        <p:attrNameLst>
                                          <p:attrName>style.visibility</p:attrName>
                                        </p:attrNameLst>
                                      </p:cBhvr>
                                      <p:to>
                                        <p:strVal val="hidden"/>
                                      </p:to>
                                    </p:set>
                                  </p:childTnLst>
                                </p:cTn>
                              </p:par>
                              <p:par>
                                <p:cTn id="100" presetID="8" presetClass="exit" presetSubtype="32" fill="hold" nodeType="withEffect">
                                  <p:stCondLst>
                                    <p:cond delay="0"/>
                                  </p:stCondLst>
                                  <p:childTnLst>
                                    <p:animEffect transition="out" filter="diamond(out)">
                                      <p:cBhvr>
                                        <p:cTn id="101" dur="2000"/>
                                        <p:tgtEl>
                                          <p:spTgt spid="10"/>
                                        </p:tgtEl>
                                      </p:cBhvr>
                                    </p:animEffect>
                                    <p:set>
                                      <p:cBhvr>
                                        <p:cTn id="102" dur="1" fill="hold">
                                          <p:stCondLst>
                                            <p:cond delay="1999"/>
                                          </p:stCondLst>
                                        </p:cTn>
                                        <p:tgtEl>
                                          <p:spTgt spid="10"/>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4" presetClass="exit" presetSubtype="10" fill="hold" grpId="0" nodeType="clickEffect">
                                  <p:stCondLst>
                                    <p:cond delay="0"/>
                                  </p:stCondLst>
                                  <p:childTnLst>
                                    <p:animEffect transition="out" filter="randombar(horizontal)">
                                      <p:cBhvr>
                                        <p:cTn id="106" dur="500"/>
                                        <p:tgtEl>
                                          <p:spTgt spid="35843"/>
                                        </p:tgtEl>
                                      </p:cBhvr>
                                    </p:animEffect>
                                    <p:set>
                                      <p:cBhvr>
                                        <p:cTn id="107" dur="1" fill="hold">
                                          <p:stCondLst>
                                            <p:cond delay="499"/>
                                          </p:stCondLst>
                                        </p:cTn>
                                        <p:tgtEl>
                                          <p:spTgt spid="35843"/>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hidden"/>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barn(inVertical)">
                                      <p:cBhvr>
                                        <p:cTn id="116" dur="500"/>
                                        <p:tgtEl>
                                          <p:spTgt spid="2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xit" presetSubtype="10" fill="hold" grpId="0" nodeType="clickEffect">
                                  <p:stCondLst>
                                    <p:cond delay="0"/>
                                  </p:stCondLst>
                                  <p:childTnLst>
                                    <p:animEffect transition="out" filter="blinds(horizontal)">
                                      <p:cBhvr>
                                        <p:cTn id="120" dur="500"/>
                                        <p:tgtEl>
                                          <p:spTgt spid="35845"/>
                                        </p:tgtEl>
                                      </p:cBhvr>
                                    </p:animEffect>
                                    <p:set>
                                      <p:cBhvr>
                                        <p:cTn id="121" dur="1" fill="hold">
                                          <p:stCondLst>
                                            <p:cond delay="499"/>
                                          </p:stCondLst>
                                        </p:cTn>
                                        <p:tgtEl>
                                          <p:spTgt spid="35845"/>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wipe(down)">
                                      <p:cBhvr>
                                        <p:cTn id="126" dur="500"/>
                                        <p:tgtEl>
                                          <p:spTgt spid="23"/>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4" presetClass="entr" presetSubtype="10"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randombar(horizontal)">
                                      <p:cBhvr>
                                        <p:cTn id="1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3" grpId="0"/>
      <p:bldP spid="35845" grpId="0"/>
      <p:bldP spid="35852" grpId="0"/>
      <p:bldP spid="35852" grpId="1"/>
      <p:bldP spid="35853" grpId="0"/>
      <p:bldP spid="35853" grpId="1"/>
      <p:bldP spid="35854" grpId="0"/>
      <p:bldP spid="35854" grpId="1"/>
      <p:bldP spid="35856" grpId="0"/>
      <p:bldP spid="35856" grpId="1"/>
      <p:bldP spid="17" grpId="0"/>
      <p:bldP spid="18" grpId="0"/>
      <p:bldP spid="18" grpId="1"/>
      <p:bldP spid="19" grpId="0"/>
      <p:bldP spid="20" grpId="0"/>
      <p:bldP spid="20" grpId="1"/>
      <p:bldP spid="22" grpId="0"/>
      <p:bldP spid="23" grpId="0"/>
      <p:bldP spid="24"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381000" y="895350"/>
            <a:ext cx="8229600" cy="1905000"/>
          </a:xfrm>
        </p:spPr>
        <p:txBody>
          <a:bodyPr/>
          <a:lstStyle/>
          <a:p>
            <a:pPr marL="0" indent="0" eaLnBrk="1" hangingPunct="1">
              <a:lnSpc>
                <a:spcPct val="90000"/>
              </a:lnSpc>
              <a:buFont typeface="Arial" charset="0"/>
              <a:buNone/>
            </a:pPr>
            <a:r>
              <a:rPr lang="en-US" sz="2800" b="1">
                <a:latin typeface="Times New Roman" pitchFamily="18" charset="0"/>
                <a:cs typeface="Times New Roman" pitchFamily="18" charset="0"/>
              </a:rPr>
              <a:t>Bài toán lãi suất  ngân hàng : Theo hình thức lãi kép ( lãi cộng dồn vốn):</a:t>
            </a:r>
            <a:endParaRPr lang="en-US" sz="2800">
              <a:latin typeface="Times New Roman" pitchFamily="18" charset="0"/>
              <a:cs typeface="Times New Roman" pitchFamily="18" charset="0"/>
            </a:endParaRPr>
          </a:p>
          <a:p>
            <a:pPr marL="0" indent="0" eaLnBrk="1" hangingPunct="1">
              <a:lnSpc>
                <a:spcPct val="90000"/>
              </a:lnSpc>
              <a:buFont typeface="Arial" charset="0"/>
              <a:buNone/>
            </a:pPr>
            <a:r>
              <a:rPr lang="en-US" sz="2800" b="1">
                <a:latin typeface="Times New Roman" pitchFamily="18" charset="0"/>
                <a:cs typeface="Times New Roman" pitchFamily="18" charset="0"/>
              </a:rPr>
              <a:t>Bài toán :  gửi </a:t>
            </a:r>
            <a:r>
              <a:rPr lang="en-US" sz="2800">
                <a:solidFill>
                  <a:srgbClr val="FF0000"/>
                </a:solidFill>
                <a:latin typeface="Times New Roman" pitchFamily="18" charset="0"/>
                <a:cs typeface="Times New Roman" pitchFamily="18" charset="0"/>
              </a:rPr>
              <a:t>a</a:t>
            </a:r>
            <a:r>
              <a:rPr lang="en-US" sz="2800" b="1">
                <a:latin typeface="Times New Roman" pitchFamily="18" charset="0"/>
                <a:cs typeface="Times New Roman" pitchFamily="18" charset="0"/>
              </a:rPr>
              <a:t> đồng, lãi suất </a:t>
            </a:r>
            <a:r>
              <a:rPr lang="en-US" sz="2800">
                <a:solidFill>
                  <a:srgbClr val="FF0000"/>
                </a:solidFill>
                <a:latin typeface="Times New Roman" pitchFamily="18" charset="0"/>
                <a:cs typeface="Times New Roman" pitchFamily="18" charset="0"/>
              </a:rPr>
              <a:t>r%</a:t>
            </a:r>
            <a:r>
              <a:rPr lang="en-US" sz="2800" b="1">
                <a:latin typeface="Times New Roman" pitchFamily="18" charset="0"/>
                <a:cs typeface="Times New Roman" pitchFamily="18" charset="0"/>
              </a:rPr>
              <a:t> một kì theo hình thức lãi kép. Tính số tiền thu về sau </a:t>
            </a:r>
            <a:r>
              <a:rPr lang="en-US" sz="2800">
                <a:solidFill>
                  <a:srgbClr val="FF0000"/>
                </a:solidFill>
                <a:latin typeface="Times New Roman" pitchFamily="18" charset="0"/>
                <a:cs typeface="Times New Roman" pitchFamily="18" charset="0"/>
              </a:rPr>
              <a:t>n</a:t>
            </a:r>
            <a:r>
              <a:rPr lang="en-US" sz="2800" b="1">
                <a:latin typeface="Times New Roman" pitchFamily="18" charset="0"/>
                <a:cs typeface="Times New Roman" pitchFamily="18" charset="0"/>
              </a:rPr>
              <a:t> kì.</a:t>
            </a:r>
            <a:endParaRPr lang="en-US" sz="2800">
              <a:latin typeface="Times New Roman" pitchFamily="18" charset="0"/>
              <a:cs typeface="Times New Roman" pitchFamily="18" charset="0"/>
            </a:endParaRPr>
          </a:p>
          <a:p>
            <a:pPr marL="0" indent="0" eaLnBrk="1" hangingPunct="1">
              <a:lnSpc>
                <a:spcPct val="90000"/>
              </a:lnSpc>
              <a:buFont typeface="Arial" charset="0"/>
              <a:buNone/>
            </a:pPr>
            <a:endParaRPr lang="en-US" sz="2800">
              <a:latin typeface="Times New Roman" pitchFamily="18" charset="0"/>
              <a:cs typeface="Times New Roman" pitchFamily="18" charset="0"/>
            </a:endParaRPr>
          </a:p>
        </p:txBody>
      </p:sp>
      <p:sp>
        <p:nvSpPr>
          <p:cNvPr id="28675" name="TextBox 4"/>
          <p:cNvSpPr txBox="1">
            <a:spLocks noChangeArrowheads="1"/>
          </p:cNvSpPr>
          <p:nvPr/>
        </p:nvSpPr>
        <p:spPr bwMode="auto">
          <a:xfrm>
            <a:off x="501650" y="28956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sz="2800" dirty="0" err="1">
                <a:latin typeface="Times New Roman" pitchFamily="18" charset="0"/>
                <a:cs typeface="Times New Roman" pitchFamily="18" charset="0"/>
              </a:rPr>
              <a:t>Sau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T­­­­</a:t>
            </a:r>
            <a:r>
              <a:rPr lang="en-US" altLang="en-US" sz="2800" baseline="-25000" dirty="0">
                <a:latin typeface="Times New Roman" pitchFamily="18" charset="0"/>
                <a:cs typeface="Times New Roman" pitchFamily="18" charset="0"/>
              </a:rPr>
              <a:t>1</a:t>
            </a:r>
            <a:r>
              <a:rPr lang="en-US" altLang="en-US" sz="2800" dirty="0">
                <a:latin typeface="Times New Roman" pitchFamily="18" charset="0"/>
                <a:cs typeface="Times New Roman" pitchFamily="18" charset="0"/>
              </a:rPr>
              <a:t>=</a:t>
            </a:r>
            <a:r>
              <a:rPr lang="en-US" altLang="en-US" sz="2800" dirty="0" err="1">
                <a:latin typeface="Times New Roman" pitchFamily="18" charset="0"/>
                <a:cs typeface="Times New Roman" pitchFamily="18" charset="0"/>
              </a:rPr>
              <a:t>a+ar</a:t>
            </a:r>
            <a:r>
              <a:rPr lang="en-US" altLang="en-US" sz="2800" dirty="0">
                <a:latin typeface="Times New Roman" pitchFamily="18" charset="0"/>
                <a:cs typeface="Times New Roman" pitchFamily="18" charset="0"/>
              </a:rPr>
              <a:t>%=a(1+r%</a:t>
            </a:r>
            <a:r>
              <a:rPr lang="en-US" altLang="en-US" sz="2800" dirty="0"/>
              <a:t>) .</a:t>
            </a:r>
          </a:p>
        </p:txBody>
      </p:sp>
      <p:sp>
        <p:nvSpPr>
          <p:cNvPr id="28676" name="Rectangle 5"/>
          <p:cNvSpPr>
            <a:spLocks noChangeArrowheads="1"/>
          </p:cNvSpPr>
          <p:nvPr/>
        </p:nvSpPr>
        <p:spPr bwMode="auto">
          <a:xfrm>
            <a:off x="477838" y="3481388"/>
            <a:ext cx="78962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nSpc>
                <a:spcPct val="107000"/>
              </a:lnSpc>
            </a:pPr>
            <a:r>
              <a:rPr lang="en-US" altLang="en-US" sz="2800" dirty="0" err="1">
                <a:latin typeface="Times New Roman" pitchFamily="18" charset="0"/>
                <a:cs typeface="Times New Roman" pitchFamily="18" charset="0"/>
              </a:rPr>
              <a:t>Sau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hai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T­­­­</a:t>
            </a:r>
            <a:r>
              <a:rPr lang="en-US" altLang="en-US" sz="2800" baseline="-25000" dirty="0" smtClean="0">
                <a:latin typeface="Times New Roman" pitchFamily="18" charset="0"/>
                <a:cs typeface="Times New Roman" pitchFamily="18" charset="0"/>
              </a:rPr>
              <a:t>2</a:t>
            </a:r>
            <a:r>
              <a:rPr lang="en-US" altLang="en-US" sz="2800" dirty="0" smtClean="0">
                <a:latin typeface="Times New Roman" pitchFamily="18" charset="0"/>
                <a:cs typeface="Times New Roman" pitchFamily="18" charset="0"/>
              </a:rPr>
              <a:t>=T­­­­</a:t>
            </a:r>
            <a:r>
              <a:rPr lang="en-US" altLang="en-US" sz="2800" baseline="-25000" dirty="0">
                <a:latin typeface="Times New Roman" pitchFamily="18" charset="0"/>
                <a:cs typeface="Times New Roman" pitchFamily="18" charset="0"/>
              </a:rPr>
              <a:t>1</a:t>
            </a:r>
            <a:r>
              <a:rPr lang="en-US" altLang="en-US" sz="2800" dirty="0">
                <a:latin typeface="Times New Roman" pitchFamily="18" charset="0"/>
                <a:cs typeface="Times New Roman" pitchFamily="18" charset="0"/>
              </a:rPr>
              <a:t>(1+r%)=a(1+r%)</a:t>
            </a:r>
            <a:r>
              <a:rPr lang="en-US" altLang="en-US" sz="2800" baseline="30000" dirty="0">
                <a:latin typeface="Times New Roman" pitchFamily="18" charset="0"/>
                <a:cs typeface="Times New Roman" pitchFamily="18" charset="0"/>
              </a:rPr>
              <a:t>2</a:t>
            </a:r>
          </a:p>
          <a:p>
            <a:pPr>
              <a:lnSpc>
                <a:spcPct val="107000"/>
              </a:lnSpc>
            </a:pPr>
            <a:r>
              <a:rPr lang="en-US" altLang="en-US" sz="2800" baseline="30000" dirty="0">
                <a:latin typeface="Times New Roman" pitchFamily="18" charset="0"/>
                <a:ea typeface="Calibri" pitchFamily="34" charset="0"/>
                <a:cs typeface="Times New Roman" pitchFamily="18" charset="0"/>
              </a:rPr>
              <a:t>……………………………….</a:t>
            </a:r>
            <a:endParaRPr lang="en-US" altLang="en-US" sz="2800" dirty="0">
              <a:latin typeface="Times New Roman" pitchFamily="18" charset="0"/>
              <a:ea typeface="Calibri" pitchFamily="34" charset="0"/>
              <a:cs typeface="Times New Roman" pitchFamily="18" charset="0"/>
            </a:endParaRPr>
          </a:p>
        </p:txBody>
      </p:sp>
      <p:sp>
        <p:nvSpPr>
          <p:cNvPr id="28677" name="Rectangle 6"/>
          <p:cNvSpPr>
            <a:spLocks noChangeArrowheads="1"/>
          </p:cNvSpPr>
          <p:nvPr/>
        </p:nvSpPr>
        <p:spPr bwMode="auto">
          <a:xfrm>
            <a:off x="541338" y="4419600"/>
            <a:ext cx="70786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nSpc>
                <a:spcPct val="107000"/>
              </a:lnSpc>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Sau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a:t>
            </a:r>
            <a:r>
              <a:rPr lang="en-US" altLang="en-US" sz="2800" dirty="0">
                <a:latin typeface="Times New Roman" pitchFamily="18" charset="0"/>
                <a:cs typeface="Times New Roman" pitchFamily="18" charset="0"/>
              </a:rPr>
              <a:t> n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a:t>
            </a:r>
            <a:r>
              <a:rPr lang="en-US" altLang="en-US" sz="2800" baseline="-25000" dirty="0" err="1">
                <a:latin typeface="Times New Roman" pitchFamily="18" charset="0"/>
                <a:cs typeface="Times New Roman" pitchFamily="18" charset="0"/>
              </a:rPr>
              <a:t>n</a:t>
            </a:r>
            <a:r>
              <a:rPr lang="en-US" altLang="en-US" sz="2800" baseline="-25000" dirty="0">
                <a:latin typeface="Times New Roman" pitchFamily="18" charset="0"/>
                <a:cs typeface="Times New Roman" pitchFamily="18" charset="0"/>
              </a:rPr>
              <a:t>  </a:t>
            </a:r>
            <a:r>
              <a:rPr lang="en-US" altLang="en-US" sz="2800" dirty="0">
                <a:latin typeface="Times New Roman" pitchFamily="18" charset="0"/>
                <a:cs typeface="Times New Roman" pitchFamily="18" charset="0"/>
              </a:rPr>
              <a:t>=a(1+r%)</a:t>
            </a:r>
            <a:r>
              <a:rPr lang="en-US" altLang="en-US" sz="2800" baseline="30000" dirty="0">
                <a:latin typeface="Times New Roman" pitchFamily="18" charset="0"/>
                <a:cs typeface="Times New Roman" pitchFamily="18" charset="0"/>
              </a:rPr>
              <a:t>n </a:t>
            </a:r>
            <a:r>
              <a:rPr lang="en-US" altLang="en-US" dirty="0">
                <a:latin typeface="Times New Roman" pitchFamily="18" charset="0"/>
                <a:cs typeface="Times New Roman" pitchFamily="18" charset="0"/>
              </a:rPr>
              <a:t>.</a:t>
            </a:r>
            <a:endParaRPr lang="en-US" altLang="en-US" dirty="0">
              <a:latin typeface="Times New Roman" pitchFamily="18" charset="0"/>
              <a:ea typeface="Calibri" pitchFamily="34" charset="0"/>
              <a:cs typeface="Times New Roman" pitchFamily="18" charset="0"/>
            </a:endParaRPr>
          </a:p>
        </p:txBody>
      </p:sp>
      <p:sp>
        <p:nvSpPr>
          <p:cNvPr id="28678" name="Rectangle 7"/>
          <p:cNvSpPr>
            <a:spLocks noChangeArrowheads="1"/>
          </p:cNvSpPr>
          <p:nvPr/>
        </p:nvSpPr>
        <p:spPr bwMode="auto">
          <a:xfrm>
            <a:off x="477838" y="4914900"/>
            <a:ext cx="8361362"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nSpc>
                <a:spcPct val="107000"/>
              </a:lnSpc>
            </a:pPr>
            <a:r>
              <a:rPr lang="en-US" altLang="en-US" sz="2800" dirty="0">
                <a:latin typeface="Times New Roman" pitchFamily="18" charset="0"/>
                <a:cs typeface="Times New Roman" pitchFamily="18" charset="0"/>
              </a:rPr>
              <a:t>Ta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kép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tính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tổng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p>
          <a:p>
            <a:pPr>
              <a:lnSpc>
                <a:spcPct val="107000"/>
              </a:lnSpc>
            </a:pPr>
            <a:r>
              <a:rPr lang="en-US" altLang="en-US" sz="2800" dirty="0" err="1">
                <a:latin typeface="Times New Roman" pitchFamily="18" charset="0"/>
                <a:cs typeface="Times New Roman" pitchFamily="18" charset="0"/>
              </a:rPr>
              <a:t>T</a:t>
            </a:r>
            <a:r>
              <a:rPr lang="en-US" altLang="en-US" sz="2800" dirty="0" err="1" smtClean="0">
                <a:latin typeface="Times New Roman" pitchFamily="18" charset="0"/>
                <a:cs typeface="Times New Roman" pitchFamily="18" charset="0"/>
              </a:rPr>
              <a:t>­</a:t>
            </a:r>
            <a:r>
              <a:rPr lang="en-US" altLang="en-US" sz="2800" baseline="-25000" dirty="0" err="1" smtClean="0">
                <a:latin typeface="Times New Roman" pitchFamily="18" charset="0"/>
                <a:cs typeface="Times New Roman" pitchFamily="18" charset="0"/>
              </a:rPr>
              <a:t>n</a:t>
            </a:r>
            <a:r>
              <a:rPr lang="en-US" altLang="en-US" sz="2800" baseline="-25000" dirty="0" smtClean="0">
                <a:latin typeface="Times New Roman" pitchFamily="18" charset="0"/>
                <a:cs typeface="Times New Roman" pitchFamily="18" charset="0"/>
              </a:rPr>
              <a:t> </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gồm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gốc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sau</a:t>
            </a:r>
            <a:r>
              <a:rPr lang="en-US" altLang="en-US" sz="2800" dirty="0">
                <a:latin typeface="Times New Roman" pitchFamily="18" charset="0"/>
                <a:cs typeface="Times New Roman" pitchFamily="18" charset="0"/>
              </a:rPr>
              <a:t> n </a:t>
            </a:r>
            <a:r>
              <a:rPr lang="en-US" altLang="en-US" sz="2800" dirty="0" err="1">
                <a:latin typeface="Times New Roman" pitchFamily="18" charset="0"/>
                <a:cs typeface="Times New Roman" pitchFamily="18" charset="0"/>
              </a:rPr>
              <a:t>kì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a:t>
            </a:r>
            <a:r>
              <a:rPr lang="en-US" altLang="en-US" sz="2800" baseline="-25000" dirty="0" err="1">
                <a:latin typeface="Times New Roman" pitchFamily="18" charset="0"/>
                <a:cs typeface="Times New Roman" pitchFamily="18" charset="0"/>
              </a:rPr>
              <a:t>n</a:t>
            </a:r>
            <a:r>
              <a:rPr lang="en-US" altLang="en-US" sz="2800" baseline="-25000" dirty="0">
                <a:latin typeface="Times New Roman" pitchFamily="18" charset="0"/>
                <a:cs typeface="Times New Roman" pitchFamily="18" charset="0"/>
              </a:rPr>
              <a:t> </a:t>
            </a:r>
            <a:r>
              <a:rPr lang="en-US" altLang="en-US" sz="2800" dirty="0">
                <a:latin typeface="Times New Roman" pitchFamily="18" charset="0"/>
                <a:cs typeface="Times New Roman" pitchFamily="18" charset="0"/>
              </a:rPr>
              <a:t>=a(1+r%)</a:t>
            </a:r>
            <a:r>
              <a:rPr lang="en-US" altLang="en-US" sz="2800" baseline="30000" dirty="0">
                <a:latin typeface="Times New Roman" pitchFamily="18" charset="0"/>
                <a:cs typeface="Times New Roman" pitchFamily="18" charset="0"/>
              </a:rPr>
              <a:t>n</a:t>
            </a:r>
            <a:r>
              <a:rPr lang="en-US" altLang="en-US" sz="2800" dirty="0">
                <a:latin typeface="Times New Roman" pitchFamily="18" charset="0"/>
                <a:cs typeface="Times New Roman" pitchFamily="18" charset="0"/>
              </a:rPr>
              <a:t>,</a:t>
            </a:r>
            <a:endParaRPr lang="en-US" altLang="en-US" sz="2800" dirty="0">
              <a:latin typeface="Times New Roman" pitchFamily="18" charset="0"/>
              <a:cs typeface="Calibri" pitchFamily="34" charset="0"/>
            </a:endParaRPr>
          </a:p>
          <a:p>
            <a:pPr>
              <a:lnSpc>
                <a:spcPct val="107000"/>
              </a:lnSpc>
            </a:pP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đó</a:t>
            </a:r>
            <a:r>
              <a:rPr lang="en-US" altLang="en-US" sz="2800" dirty="0">
                <a:latin typeface="Times New Roman" pitchFamily="18" charset="0"/>
                <a:cs typeface="Times New Roman" pitchFamily="18" charset="0"/>
              </a:rPr>
              <a:t> a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tiền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gốc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gửi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đầu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r%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suất</a:t>
            </a:r>
            <a:r>
              <a:rPr lang="en-US" altLang="en-US" sz="2800" dirty="0">
                <a:latin typeface="Times New Roman" pitchFamily="18" charset="0"/>
                <a:cs typeface="Times New Roman" pitchFamily="18" charset="0"/>
              </a:rPr>
              <a:t>.</a:t>
            </a:r>
            <a:endParaRPr lang="en-US" altLang="en-US" sz="2800" dirty="0">
              <a:latin typeface="Times New Roman" pitchFamily="18" charset="0"/>
              <a:cs typeface="Calibri" pitchFamily="34" charset="0"/>
            </a:endParaRPr>
          </a:p>
        </p:txBody>
      </p:sp>
      <p:sp>
        <p:nvSpPr>
          <p:cNvPr id="7" name="TextBox 6"/>
          <p:cNvSpPr txBox="1">
            <a:spLocks noChangeArrowheads="1"/>
          </p:cNvSpPr>
          <p:nvPr/>
        </p:nvSpPr>
        <p:spPr bwMode="auto">
          <a:xfrm>
            <a:off x="228600" y="76200"/>
            <a:ext cx="8267700"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776868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wipe(down)">
                                      <p:cBhvr>
                                        <p:cTn id="15" dur="500"/>
                                        <p:tgtEl>
                                          <p:spTgt spid="2867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8677"/>
                                        </p:tgtEl>
                                        <p:attrNameLst>
                                          <p:attrName>style.visibility</p:attrName>
                                        </p:attrNameLst>
                                      </p:cBhvr>
                                      <p:to>
                                        <p:strVal val="visible"/>
                                      </p:to>
                                    </p:set>
                                    <p:animEffect transition="in" filter="randombar(horizontal)">
                                      <p:cBhvr>
                                        <p:cTn id="20" dur="500"/>
                                        <p:tgtEl>
                                          <p:spTgt spid="2867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8678"/>
                                        </p:tgtEl>
                                        <p:attrNameLst>
                                          <p:attrName>style.visibility</p:attrName>
                                        </p:attrNameLst>
                                      </p:cBhvr>
                                      <p:to>
                                        <p:strVal val="visible"/>
                                      </p:to>
                                    </p:set>
                                    <p:animEffect transition="in" filter="circle(in)">
                                      <p:cBhvr>
                                        <p:cTn id="23"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28677" grpId="0"/>
      <p:bldP spid="2867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533400" y="1143000"/>
            <a:ext cx="8229600" cy="3276600"/>
          </a:xfrm>
        </p:spPr>
        <p:txBody>
          <a:bodyPr>
            <a:normAutofit lnSpcReduction="10000"/>
          </a:bodyPr>
          <a:lstStyle/>
          <a:p>
            <a:pPr marL="0" indent="0" eaLnBrk="1" hangingPunct="1">
              <a:buFont typeface="Arial" charset="0"/>
              <a:buNone/>
            </a:pPr>
            <a:r>
              <a:rPr lang="en-US" altLang="en-US" sz="2800" b="1" dirty="0" err="1">
                <a:solidFill>
                  <a:srgbClr val="FF0000"/>
                </a:solidFill>
                <a:latin typeface="Times New Roman" pitchFamily="18" charset="0"/>
                <a:cs typeface="Times New Roman" pitchFamily="18" charset="0"/>
              </a:rPr>
              <a:t>Bài</a:t>
            </a:r>
            <a:r>
              <a:rPr lang="en-US" altLang="en-US" sz="2800" b="1" dirty="0">
                <a:solidFill>
                  <a:srgbClr val="FF0000"/>
                </a:solidFill>
                <a:latin typeface="Times New Roman" pitchFamily="18" charset="0"/>
                <a:cs typeface="Times New Roman" pitchFamily="18" charset="0"/>
              </a:rPr>
              <a:t> 3.6: </a:t>
            </a:r>
            <a:endParaRPr lang="en-US" altLang="en-US" sz="2800" dirty="0">
              <a:solidFill>
                <a:srgbClr val="FF0000"/>
              </a:solidFill>
              <a:latin typeface="Times New Roman" pitchFamily="18" charset="0"/>
              <a:cs typeface="Times New Roman" pitchFamily="18" charset="0"/>
            </a:endParaRPr>
          </a:p>
          <a:p>
            <a:pPr marL="0" indent="0" eaLnBrk="1" hangingPunct="1">
              <a:buFont typeface="Arial" charset="0"/>
              <a:buNone/>
            </a:pPr>
            <a:r>
              <a:rPr lang="en-US" altLang="en-US" sz="2800" dirty="0">
                <a:latin typeface="Times New Roman" pitchFamily="18" charset="0"/>
                <a:cs typeface="Times New Roman" pitchFamily="18" charset="0"/>
              </a:rPr>
              <a:t>Theo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kê</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điểm</a:t>
            </a:r>
            <a:r>
              <a:rPr lang="en-US" altLang="en-US" sz="2800" dirty="0">
                <a:latin typeface="Times New Roman" pitchFamily="18" charset="0"/>
                <a:cs typeface="Times New Roman" pitchFamily="18" charset="0"/>
              </a:rPr>
              <a:t> </a:t>
            </a:r>
            <a:r>
              <a:rPr lang="en-US" altLang="en-US" sz="2800" dirty="0">
                <a:solidFill>
                  <a:srgbClr val="FF0000"/>
                </a:solidFill>
                <a:latin typeface="Times New Roman" pitchFamily="18" charset="0"/>
                <a:cs typeface="Times New Roman" pitchFamily="18" charset="0"/>
              </a:rPr>
              <a:t>2013</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Việt</a:t>
            </a:r>
            <a:r>
              <a:rPr lang="en-US" altLang="en-US" sz="2800" dirty="0">
                <a:latin typeface="Times New Roman" pitchFamily="18" charset="0"/>
                <a:cs typeface="Times New Roman" pitchFamily="18" charset="0"/>
              </a:rPr>
              <a:t> Nam </a:t>
            </a:r>
            <a:r>
              <a:rPr lang="en-US" altLang="en-US" sz="2800" dirty="0">
                <a:solidFill>
                  <a:srgbClr val="FF0000"/>
                </a:solidFill>
                <a:latin typeface="Times New Roman" pitchFamily="18" charset="0"/>
                <a:cs typeface="Times New Roman" pitchFamily="18" charset="0"/>
              </a:rPr>
              <a:t>90 </a:t>
            </a:r>
            <a:r>
              <a:rPr lang="en-US" altLang="en-US" sz="2800" dirty="0" err="1">
                <a:solidFill>
                  <a:srgbClr val="FF0000"/>
                </a:solidFill>
                <a:latin typeface="Times New Roman" pitchFamily="18" charset="0"/>
                <a:cs typeface="Times New Roman" pitchFamily="18" charset="0"/>
              </a:rPr>
              <a:t>triệu</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tăng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trưởng</a:t>
            </a:r>
            <a:r>
              <a:rPr lang="en-US" altLang="en-US" sz="2800" dirty="0">
                <a:solidFill>
                  <a:srgbClr val="FF0000"/>
                </a:solidFill>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a:solidFill>
                  <a:srgbClr val="FF0000"/>
                </a:solidFill>
                <a:latin typeface="Times New Roman" pitchFamily="18" charset="0"/>
                <a:cs typeface="Times New Roman" pitchFamily="18" charset="0"/>
              </a:rPr>
              <a:t>1,1% </a:t>
            </a:r>
            <a:r>
              <a:rPr lang="en-US" altLang="en-US" sz="2800" dirty="0" err="1">
                <a:solidFill>
                  <a:srgbClr val="FF0000"/>
                </a:solidFill>
                <a:latin typeface="Times New Roman" pitchFamily="18" charset="0"/>
                <a:cs typeface="Times New Roman" pitchFamily="18" charset="0"/>
              </a:rPr>
              <a:t>năm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Hỏi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ổn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định</a:t>
            </a:r>
            <a:r>
              <a:rPr lang="en-US" altLang="en-US" sz="2800" dirty="0">
                <a:latin typeface="Times New Roman" pitchFamily="18" charset="0"/>
                <a:cs typeface="Times New Roman" pitchFamily="18" charset="0"/>
              </a:rPr>
              <a:t> ở </a:t>
            </a:r>
            <a:r>
              <a:rPr lang="en-US" altLang="en-US" sz="2800" dirty="0" err="1">
                <a:latin typeface="Times New Roman" pitchFamily="18" charset="0"/>
                <a:cs typeface="Times New Roman" pitchFamily="18" charset="0"/>
              </a:rPr>
              <a:t>mức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thì</a:t>
            </a:r>
            <a:r>
              <a:rPr lang="en-US" altLang="en-US" sz="2800" dirty="0">
                <a:latin typeface="Times New Roman" pitchFamily="18" charset="0"/>
                <a:cs typeface="Times New Roman" pitchFamily="18" charset="0"/>
              </a:rPr>
              <a:t>:</a:t>
            </a:r>
          </a:p>
          <a:p>
            <a:pPr marL="0" indent="0" eaLnBrk="1" hangingPunct="1">
              <a:buFont typeface="Arial" charset="0"/>
              <a:buNone/>
            </a:pPr>
            <a:r>
              <a:rPr lang="en-US" altLang="en-US" sz="2800" dirty="0">
                <a:latin typeface="Times New Roman" pitchFamily="18" charset="0"/>
                <a:cs typeface="Times New Roman" pitchFamily="18" charset="0"/>
              </a:rPr>
              <a:t>a)</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Việt</a:t>
            </a:r>
            <a:r>
              <a:rPr lang="en-US" altLang="en-US" sz="2800" dirty="0">
                <a:latin typeface="Times New Roman" pitchFamily="18" charset="0"/>
                <a:cs typeface="Times New Roman" pitchFamily="18" charset="0"/>
              </a:rPr>
              <a:t> Nam </a:t>
            </a:r>
            <a:r>
              <a:rPr lang="en-US" altLang="en-US" sz="2800" dirty="0" err="1">
                <a:latin typeface="Times New Roman" pitchFamily="18" charset="0"/>
                <a:cs typeface="Times New Roman" pitchFamily="18" charset="0"/>
              </a:rPr>
              <a:t>năm</a:t>
            </a:r>
            <a:r>
              <a:rPr lang="en-US" altLang="en-US" sz="2800" dirty="0">
                <a:latin typeface="Times New Roman" pitchFamily="18" charset="0"/>
                <a:cs typeface="Times New Roman" pitchFamily="18" charset="0"/>
              </a:rPr>
              <a:t> </a:t>
            </a:r>
            <a:r>
              <a:rPr lang="en-US" altLang="en-US" sz="2800" dirty="0">
                <a:solidFill>
                  <a:srgbClr val="0070C0"/>
                </a:solidFill>
                <a:latin typeface="Times New Roman" pitchFamily="18" charset="0"/>
                <a:cs typeface="Times New Roman" pitchFamily="18" charset="0"/>
              </a:rPr>
              <a:t>2020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nhiêu</a:t>
            </a:r>
            <a:r>
              <a:rPr lang="en-US" altLang="en-US" sz="2800" dirty="0">
                <a:latin typeface="Times New Roman" pitchFamily="18" charset="0"/>
                <a:cs typeface="Times New Roman" pitchFamily="18" charset="0"/>
              </a:rPr>
              <a:t>?</a:t>
            </a:r>
          </a:p>
          <a:p>
            <a:pPr marL="0" indent="0" eaLnBrk="1" hangingPunct="1">
              <a:buFont typeface="Arial" charset="0"/>
              <a:buNone/>
            </a:pPr>
            <a:r>
              <a:rPr lang="en-US" altLang="en-US" sz="2800" dirty="0">
                <a:latin typeface="Times New Roman" pitchFamily="18" charset="0"/>
                <a:cs typeface="Times New Roman" pitchFamily="18" charset="0"/>
              </a:rPr>
              <a:t>b)</a:t>
            </a:r>
            <a:r>
              <a:rPr lang="en-US" altLang="en-US" sz="2800" dirty="0" err="1">
                <a:latin typeface="Times New Roman" pitchFamily="18" charset="0"/>
                <a:cs typeface="Times New Roman" pitchFamily="18" charset="0"/>
              </a:rPr>
              <a:t>Đến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thì</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dân</a:t>
            </a:r>
            <a:r>
              <a:rPr lang="en-US" altLang="en-US" sz="2800" dirty="0">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số</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gấp</a:t>
            </a:r>
            <a:r>
              <a:rPr lang="en-US" altLang="en-US" sz="2800" dirty="0">
                <a:solidFill>
                  <a:srgbClr val="0070C0"/>
                </a:solidFill>
                <a:latin typeface="Times New Roman" pitchFamily="18" charset="0"/>
                <a:cs typeface="Times New Roman" pitchFamily="18" charset="0"/>
              </a:rPr>
              <a:t> 2 </a:t>
            </a:r>
            <a:r>
              <a:rPr lang="en-US" altLang="en-US" sz="2800" dirty="0" err="1">
                <a:solidFill>
                  <a:srgbClr val="0070C0"/>
                </a:solidFill>
                <a:latin typeface="Times New Roman" pitchFamily="18" charset="0"/>
                <a:cs typeface="Times New Roman" pitchFamily="18" charset="0"/>
              </a:rPr>
              <a:t>lần</a:t>
            </a:r>
            <a:r>
              <a:rPr lang="en-US" altLang="en-US" sz="2800" dirty="0">
                <a:solidFill>
                  <a:srgbClr val="0070C0"/>
                </a:solidFill>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năm</a:t>
            </a:r>
            <a:r>
              <a:rPr lang="en-US" altLang="en-US" sz="2800" dirty="0">
                <a:latin typeface="Times New Roman" pitchFamily="18" charset="0"/>
                <a:cs typeface="Times New Roman" pitchFamily="18" charset="0"/>
              </a:rPr>
              <a:t> </a:t>
            </a:r>
            <a:r>
              <a:rPr lang="en-US" altLang="en-US" sz="2800" dirty="0">
                <a:solidFill>
                  <a:srgbClr val="0070C0"/>
                </a:solidFill>
                <a:latin typeface="Times New Roman" pitchFamily="18" charset="0"/>
                <a:cs typeface="Times New Roman" pitchFamily="18" charset="0"/>
              </a:rPr>
              <a:t>2013.</a:t>
            </a:r>
          </a:p>
          <a:p>
            <a:pPr marL="0" indent="0" eaLnBrk="1" hangingPunct="1">
              <a:buFont typeface="Arial" charset="0"/>
              <a:buNone/>
            </a:pPr>
            <a:r>
              <a:rPr lang="en-US" altLang="en-US" dirty="0"/>
              <a:t> </a:t>
            </a:r>
          </a:p>
          <a:p>
            <a:pPr marL="0" indent="0" eaLnBrk="1" hangingPunct="1">
              <a:buFont typeface="Arial" charset="0"/>
              <a:buNone/>
            </a:pPr>
            <a:endParaRPr lang="en-US" altLang="en-US" dirty="0"/>
          </a:p>
        </p:txBody>
      </p:sp>
      <p:sp>
        <p:nvSpPr>
          <p:cNvPr id="3" name="TextBox 2"/>
          <p:cNvSpPr txBox="1">
            <a:spLocks noChangeArrowheads="1"/>
          </p:cNvSpPr>
          <p:nvPr/>
        </p:nvSpPr>
        <p:spPr bwMode="auto">
          <a:xfrm>
            <a:off x="228600" y="76200"/>
            <a:ext cx="8267700" cy="669538"/>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8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800" dirty="0">
              <a:solidFill>
                <a:srgbClr val="FF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9796737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3050168"/>
            <a:ext cx="8839200" cy="156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indent="358775">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eaLnBrk="1" hangingPunct="1">
              <a:spcAft>
                <a:spcPts val="800"/>
              </a:spcAft>
            </a:pPr>
            <a:r>
              <a:rPr lang="pt-BR" altLang="en-US" sz="2400" b="1" dirty="0">
                <a:solidFill>
                  <a:srgbClr val="FF0000"/>
                </a:solidFill>
                <a:latin typeface="Times New Roman" pitchFamily="18" charset="0"/>
                <a:ea typeface="Calibri" pitchFamily="34" charset="0"/>
                <a:cs typeface="Times New Roman" pitchFamily="18" charset="0"/>
              </a:rPr>
              <a:t>Bài 7.2: </a:t>
            </a:r>
            <a:r>
              <a:rPr lang="pt-BR" altLang="en-US" sz="2400" dirty="0">
                <a:solidFill>
                  <a:srgbClr val="000000"/>
                </a:solidFill>
                <a:latin typeface="Times New Roman" pitchFamily="18" charset="0"/>
                <a:ea typeface="Calibri" pitchFamily="34" charset="0"/>
                <a:cs typeface="Times New Roman" pitchFamily="18" charset="0"/>
              </a:rPr>
              <a:t>Nếu thả một cụm b</a:t>
            </a:r>
            <a:r>
              <a:rPr lang="vi-VN" altLang="en-US" sz="2400" dirty="0">
                <a:solidFill>
                  <a:srgbClr val="000000"/>
                </a:solidFill>
                <a:latin typeface="Times New Roman" pitchFamily="18" charset="0"/>
                <a:ea typeface="Calibri" pitchFamily="34" charset="0"/>
                <a:cs typeface="Times New Roman" pitchFamily="18" charset="0"/>
              </a:rPr>
              <a:t>è</a:t>
            </a:r>
            <a:r>
              <a:rPr lang="pt-BR" altLang="en-US" sz="2400" dirty="0">
                <a:solidFill>
                  <a:srgbClr val="000000"/>
                </a:solidFill>
                <a:latin typeface="Times New Roman" pitchFamily="18" charset="0"/>
                <a:ea typeface="Calibri" pitchFamily="34" charset="0"/>
                <a:cs typeface="Times New Roman" pitchFamily="18" charset="0"/>
              </a:rPr>
              <a:t>o xuống ao thì sau 50 ngày bèo phủ kín diện tích mặt ao. Vậy nếu thả 8 cụm bèo xuống mặt ao thì sau bao nhiêu ngày bèo phủ kín diện tích mặt ao đó? Biết rằng cứ sau 1 ngày thì cụm b</a:t>
            </a:r>
            <a:r>
              <a:rPr lang="vi-VN" altLang="en-US" sz="2400" dirty="0">
                <a:solidFill>
                  <a:srgbClr val="000000"/>
                </a:solidFill>
                <a:latin typeface="Times New Roman" pitchFamily="18" charset="0"/>
                <a:ea typeface="Calibri" pitchFamily="34" charset="0"/>
                <a:cs typeface="Times New Roman" pitchFamily="18" charset="0"/>
              </a:rPr>
              <a:t>è</a:t>
            </a:r>
            <a:r>
              <a:rPr lang="pt-BR" altLang="en-US" sz="2400" dirty="0">
                <a:solidFill>
                  <a:srgbClr val="000000"/>
                </a:solidFill>
                <a:latin typeface="Times New Roman" pitchFamily="18" charset="0"/>
                <a:ea typeface="Calibri" pitchFamily="34" charset="0"/>
                <a:cs typeface="Times New Roman" pitchFamily="18" charset="0"/>
              </a:rPr>
              <a:t>o nở gấp đôi.</a:t>
            </a:r>
            <a:endParaRPr lang="en-US" altLang="en-US" sz="2400" dirty="0">
              <a:latin typeface="Calibri" pitchFamily="34" charset="0"/>
              <a:ea typeface="Calibri" pitchFamily="34" charset="0"/>
              <a:cs typeface="Times New Roman" pitchFamily="18" charset="0"/>
            </a:endParaRPr>
          </a:p>
        </p:txBody>
      </p:sp>
      <p:sp>
        <p:nvSpPr>
          <p:cNvPr id="4" name="TextBox 3"/>
          <p:cNvSpPr txBox="1">
            <a:spLocks noChangeArrowheads="1"/>
          </p:cNvSpPr>
          <p:nvPr/>
        </p:nvSpPr>
        <p:spPr bwMode="auto">
          <a:xfrm>
            <a:off x="228600" y="76200"/>
            <a:ext cx="8267700" cy="646327"/>
          </a:xfrm>
          <a:prstGeom prst="rect">
            <a:avLst/>
          </a:prstGeom>
          <a:solidFill>
            <a:srgbClr val="92D050"/>
          </a:solidFill>
          <a:ln>
            <a:solidFill>
              <a:schemeClr val="bg1"/>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r>
              <a:rPr lang="nl-NL" altLang="en-US" sz="2400" b="1" dirty="0">
                <a:solidFill>
                  <a:srgbClr val="FF0000"/>
                </a:solidFill>
                <a:latin typeface="Times New Roman" pitchFamily="18" charset="0"/>
                <a:ea typeface="Arial" charset="0"/>
                <a:cs typeface="Times New Roman" pitchFamily="18" charset="0"/>
              </a:rPr>
              <a:t>III. Khai thác bài toán thực tế liên quan đến lũy thừa</a:t>
            </a:r>
            <a:endParaRPr lang="en-US" altLang="en-US" sz="2400" dirty="0">
              <a:solidFill>
                <a:srgbClr val="FF0000"/>
              </a:solidFill>
              <a:latin typeface="Calibri" pitchFamily="34" charset="0"/>
              <a:ea typeface="Calibri" pitchFamily="34" charset="0"/>
              <a:cs typeface="Times New Roman" pitchFamily="18" charset="0"/>
            </a:endParaRPr>
          </a:p>
        </p:txBody>
      </p:sp>
      <p:sp>
        <p:nvSpPr>
          <p:cNvPr id="2" name="Rectangle 1"/>
          <p:cNvSpPr/>
          <p:nvPr/>
        </p:nvSpPr>
        <p:spPr>
          <a:xfrm>
            <a:off x="323528" y="722527"/>
            <a:ext cx="2632195" cy="369332"/>
          </a:xfrm>
          <a:prstGeom prst="rect">
            <a:avLst/>
          </a:prstGeom>
        </p:spPr>
        <p:txBody>
          <a:bodyPr wrap="none">
            <a:spAutoFit/>
          </a:bodyPr>
          <a:lstStyle/>
          <a:p>
            <a:r>
              <a:rPr lang="pt-BR" b="1" dirty="0">
                <a:solidFill>
                  <a:srgbClr val="0000CC"/>
                </a:solidFill>
                <a:latin typeface="Times New Roman" pitchFamily="18" charset="0"/>
                <a:cs typeface="Times New Roman" pitchFamily="18" charset="0"/>
              </a:rPr>
              <a:t>BÀI TẬP THAM KHẢO</a:t>
            </a:r>
            <a:endParaRPr lang="vi-VN" dirty="0">
              <a:solidFill>
                <a:srgbClr val="0000CC"/>
              </a:solidFill>
              <a:latin typeface="Times New Roman" pitchFamily="18" charset="0"/>
              <a:cs typeface="Times New Roman" pitchFamily="18" charset="0"/>
            </a:endParaRPr>
          </a:p>
        </p:txBody>
      </p:sp>
      <p:sp>
        <p:nvSpPr>
          <p:cNvPr id="3" name="Rectangle 2"/>
          <p:cNvSpPr/>
          <p:nvPr/>
        </p:nvSpPr>
        <p:spPr>
          <a:xfrm>
            <a:off x="33947" y="4725144"/>
            <a:ext cx="8657005" cy="1938992"/>
          </a:xfrm>
          <a:prstGeom prst="rect">
            <a:avLst/>
          </a:prstGeom>
        </p:spPr>
        <p:txBody>
          <a:bodyPr wrap="square">
            <a:spAutoFit/>
          </a:bodyPr>
          <a:lstStyle/>
          <a:p>
            <a:r>
              <a:rPr lang="en-US" altLang="en-US" sz="2400" b="1" dirty="0" err="1">
                <a:solidFill>
                  <a:srgbClr val="FF0000"/>
                </a:solidFill>
                <a:latin typeface="Times New Roman" pitchFamily="18" charset="0"/>
                <a:cs typeface="Times New Roman" pitchFamily="18" charset="0"/>
              </a:rPr>
              <a:t>Bài</a:t>
            </a:r>
            <a:r>
              <a:rPr lang="en-US" altLang="en-US" sz="2400" b="1" dirty="0">
                <a:solidFill>
                  <a:srgbClr val="FF0000"/>
                </a:solidFill>
                <a:latin typeface="Times New Roman" pitchFamily="18" charset="0"/>
                <a:cs typeface="Times New Roman" pitchFamily="18" charset="0"/>
              </a:rPr>
              <a:t> 7.3 </a:t>
            </a:r>
            <a:r>
              <a:rPr lang="en-US" altLang="en-US" sz="2400" dirty="0">
                <a:latin typeface="Times New Roman" pitchFamily="18" charset="0"/>
                <a:cs typeface="Times New Roman" pitchFamily="18" charset="0"/>
              </a:rPr>
              <a:t>Theo </a:t>
            </a:r>
            <a:r>
              <a:rPr lang="en-US" altLang="en-US" sz="2400" dirty="0" err="1">
                <a:latin typeface="Times New Roman" pitchFamily="18" charset="0"/>
                <a:cs typeface="Times New Roman" pitchFamily="18" charset="0"/>
              </a:rPr>
              <a:t>kết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quả</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thống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kê</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điểm</a:t>
            </a:r>
            <a:r>
              <a:rPr lang="en-US" altLang="en-US" sz="2400" dirty="0">
                <a:latin typeface="Times New Roman" pitchFamily="18" charset="0"/>
                <a:cs typeface="Times New Roman" pitchFamily="18" charset="0"/>
              </a:rPr>
              <a:t> </a:t>
            </a:r>
            <a:r>
              <a:rPr lang="en-US" altLang="en-US" sz="2400" dirty="0">
                <a:solidFill>
                  <a:srgbClr val="FF0000"/>
                </a:solidFill>
                <a:latin typeface="Times New Roman" pitchFamily="18" charset="0"/>
                <a:cs typeface="Times New Roman" pitchFamily="18" charset="0"/>
              </a:rPr>
              <a:t>2013</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Việt</a:t>
            </a:r>
            <a:r>
              <a:rPr lang="en-US" altLang="en-US" sz="2400" dirty="0">
                <a:latin typeface="Times New Roman" pitchFamily="18" charset="0"/>
                <a:cs typeface="Times New Roman" pitchFamily="18" charset="0"/>
              </a:rPr>
              <a:t> Nam </a:t>
            </a:r>
            <a:r>
              <a:rPr lang="en-US" altLang="en-US" sz="2400" dirty="0">
                <a:solidFill>
                  <a:srgbClr val="FF0000"/>
                </a:solidFill>
                <a:latin typeface="Times New Roman" pitchFamily="18" charset="0"/>
                <a:cs typeface="Times New Roman" pitchFamily="18" charset="0"/>
              </a:rPr>
              <a:t>90 </a:t>
            </a:r>
            <a:r>
              <a:rPr lang="en-US" altLang="en-US" sz="2400" dirty="0" err="1">
                <a:solidFill>
                  <a:srgbClr val="FF0000"/>
                </a:solidFill>
                <a:latin typeface="Times New Roman" pitchFamily="18" charset="0"/>
                <a:cs typeface="Times New Roman" pitchFamily="18" charset="0"/>
              </a:rPr>
              <a:t>triệu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tốc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độ</a:t>
            </a:r>
            <a:r>
              <a:rPr lang="en-US" altLang="en-US" sz="2400" dirty="0">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tăng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trưởng</a:t>
            </a:r>
            <a:r>
              <a:rPr lang="en-US" altLang="en-US" sz="2400" dirty="0">
                <a:solidFill>
                  <a:srgbClr val="FF0000"/>
                </a:solidFill>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a:t>
            </a:r>
            <a:r>
              <a:rPr lang="en-US" altLang="en-US" sz="2400" dirty="0">
                <a:latin typeface="Times New Roman" pitchFamily="18" charset="0"/>
                <a:cs typeface="Times New Roman" pitchFamily="18" charset="0"/>
              </a:rPr>
              <a:t> </a:t>
            </a:r>
            <a:r>
              <a:rPr lang="en-US" altLang="en-US" sz="2400" dirty="0">
                <a:solidFill>
                  <a:srgbClr val="FF0000"/>
                </a:solidFill>
                <a:latin typeface="Times New Roman" pitchFamily="18" charset="0"/>
                <a:cs typeface="Times New Roman" pitchFamily="18" charset="0"/>
              </a:rPr>
              <a:t>1,1% </a:t>
            </a:r>
            <a:r>
              <a:rPr lang="en-US" altLang="en-US" sz="2400" dirty="0" err="1">
                <a:solidFill>
                  <a:srgbClr val="FF0000"/>
                </a:solidFill>
                <a:latin typeface="Times New Roman" pitchFamily="18" charset="0"/>
                <a:cs typeface="Times New Roman" pitchFamily="18" charset="0"/>
              </a:rPr>
              <a:t>năm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Hỏi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nếu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mức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tăng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ổn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ở </a:t>
            </a:r>
            <a:r>
              <a:rPr lang="en-US" altLang="en-US" sz="2400" dirty="0" err="1">
                <a:latin typeface="Times New Roman" pitchFamily="18" charset="0"/>
                <a:cs typeface="Times New Roman" pitchFamily="18" charset="0"/>
              </a:rPr>
              <a:t>mức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như</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vậy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thì</a:t>
            </a:r>
            <a:r>
              <a:rPr lang="en-US" altLang="en-US" sz="2400" dirty="0">
                <a:latin typeface="Times New Roman" pitchFamily="18" charset="0"/>
                <a:cs typeface="Times New Roman" pitchFamily="18" charset="0"/>
              </a:rPr>
              <a:t>:</a:t>
            </a:r>
          </a:p>
          <a:p>
            <a:r>
              <a:rPr lang="en-US" altLang="en-US" sz="2400" dirty="0">
                <a:latin typeface="Times New Roman" pitchFamily="18" charset="0"/>
                <a:cs typeface="Times New Roman" pitchFamily="18" charset="0"/>
              </a:rPr>
              <a:t>a)</a:t>
            </a:r>
            <a:r>
              <a:rPr lang="en-US" altLang="en-US" sz="2400" dirty="0" err="1">
                <a:latin typeface="Times New Roman" pitchFamily="18" charset="0"/>
                <a:cs typeface="Times New Roman" pitchFamily="18" charset="0"/>
              </a:rPr>
              <a:t>Dân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Việt</a:t>
            </a:r>
            <a:r>
              <a:rPr lang="en-US" altLang="en-US" sz="2400" dirty="0">
                <a:latin typeface="Times New Roman" pitchFamily="18" charset="0"/>
                <a:cs typeface="Times New Roman" pitchFamily="18" charset="0"/>
              </a:rPr>
              <a:t> Nam </a:t>
            </a:r>
            <a:r>
              <a:rPr lang="en-US" altLang="en-US" sz="2400" dirty="0" err="1">
                <a:latin typeface="Times New Roman" pitchFamily="18" charset="0"/>
                <a:cs typeface="Times New Roman" pitchFamily="18" charset="0"/>
              </a:rPr>
              <a:t>năm</a:t>
            </a:r>
            <a:r>
              <a:rPr lang="en-US" altLang="en-US" sz="2400" dirty="0">
                <a:latin typeface="Times New Roman" pitchFamily="18" charset="0"/>
                <a:cs typeface="Times New Roman" pitchFamily="18" charset="0"/>
              </a:rPr>
              <a:t> </a:t>
            </a:r>
            <a:r>
              <a:rPr lang="en-US" altLang="en-US" sz="2400" dirty="0">
                <a:solidFill>
                  <a:srgbClr val="0000CC"/>
                </a:solidFill>
                <a:latin typeface="Times New Roman" pitchFamily="18" charset="0"/>
                <a:cs typeface="Times New Roman" pitchFamily="18" charset="0"/>
              </a:rPr>
              <a:t>2020</a:t>
            </a:r>
            <a:r>
              <a:rPr lang="en-US" altLang="en-US" sz="2400" dirty="0">
                <a:solidFill>
                  <a:srgbClr val="0070C0"/>
                </a:solidFill>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bao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nhiêu</a:t>
            </a:r>
            <a:r>
              <a:rPr lang="en-US" altLang="en-US" sz="2400" dirty="0">
                <a:latin typeface="Times New Roman" pitchFamily="18" charset="0"/>
                <a:cs typeface="Times New Roman" pitchFamily="18" charset="0"/>
              </a:rPr>
              <a:t>?</a:t>
            </a:r>
          </a:p>
          <a:p>
            <a:r>
              <a:rPr lang="en-US" altLang="en-US" sz="2400" dirty="0">
                <a:latin typeface="Times New Roman" pitchFamily="18" charset="0"/>
                <a:cs typeface="Times New Roman" pitchFamily="18" charset="0"/>
              </a:rPr>
              <a:t>b)</a:t>
            </a:r>
            <a:r>
              <a:rPr lang="en-US" altLang="en-US" sz="2400" dirty="0" err="1">
                <a:latin typeface="Times New Roman" pitchFamily="18" charset="0"/>
                <a:cs typeface="Times New Roman" pitchFamily="18" charset="0"/>
              </a:rPr>
              <a:t>Đến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năm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nào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dân</a:t>
            </a:r>
            <a:r>
              <a:rPr lang="en-US" altLang="en-US" sz="2400" dirty="0">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số</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gấp</a:t>
            </a:r>
            <a:r>
              <a:rPr lang="en-US" altLang="en-US" sz="2400" dirty="0">
                <a:solidFill>
                  <a:srgbClr val="0000CC"/>
                </a:solidFill>
                <a:latin typeface="Times New Roman" pitchFamily="18" charset="0"/>
                <a:cs typeface="Times New Roman" pitchFamily="18" charset="0"/>
              </a:rPr>
              <a:t> 2 </a:t>
            </a:r>
            <a:r>
              <a:rPr lang="en-US" altLang="en-US" sz="2400" dirty="0" err="1">
                <a:solidFill>
                  <a:srgbClr val="0000CC"/>
                </a:solidFill>
                <a:latin typeface="Times New Roman" pitchFamily="18" charset="0"/>
                <a:cs typeface="Times New Roman" pitchFamily="18" charset="0"/>
              </a:rPr>
              <a:t>lần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năm</a:t>
            </a:r>
            <a:r>
              <a:rPr lang="en-US" altLang="en-US" sz="2400" dirty="0">
                <a:latin typeface="Times New Roman" pitchFamily="18" charset="0"/>
                <a:cs typeface="Times New Roman" pitchFamily="18" charset="0"/>
              </a:rPr>
              <a:t> </a:t>
            </a:r>
            <a:r>
              <a:rPr lang="en-US" altLang="en-US" sz="2400" dirty="0">
                <a:solidFill>
                  <a:srgbClr val="0000CC"/>
                </a:solidFill>
                <a:latin typeface="Times New Roman" pitchFamily="18" charset="0"/>
                <a:cs typeface="Times New Roman" pitchFamily="18" charset="0"/>
              </a:rPr>
              <a:t>2013</a:t>
            </a:r>
            <a:r>
              <a:rPr lang="en-US" altLang="en-US" sz="2400" dirty="0">
                <a:latin typeface="Times New Roman" pitchFamily="18" charset="0"/>
                <a:cs typeface="Times New Roman" pitchFamily="18" charset="0"/>
              </a:rPr>
              <a:t>.</a:t>
            </a:r>
          </a:p>
        </p:txBody>
      </p:sp>
      <p:pic>
        <p:nvPicPr>
          <p:cNvPr id="27" name="Picture 26" descr="A screenshot of a cell phone&#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6504534" y="983493"/>
            <a:ext cx="2639466" cy="1918516"/>
          </a:xfrm>
          <a:prstGeom prst="rect">
            <a:avLst/>
          </a:prstGeom>
          <a:noFill/>
        </p:spPr>
      </p:pic>
      <p:sp>
        <p:nvSpPr>
          <p:cNvPr id="26" name="TextBox 25"/>
          <p:cNvSpPr txBox="1"/>
          <p:nvPr/>
        </p:nvSpPr>
        <p:spPr>
          <a:xfrm>
            <a:off x="228600" y="963017"/>
            <a:ext cx="6402957" cy="1938992"/>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7.1</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Wed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Wed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tang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gấp</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Wed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Na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2034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47650" y="76200"/>
            <a:ext cx="8743950" cy="589068"/>
          </a:xfrm>
          <a:prstGeom prst="rect">
            <a:avLst/>
          </a:prstGeom>
          <a:solidFill>
            <a:srgbClr val="92D050"/>
          </a:solidFill>
          <a:ln>
            <a:solidFill>
              <a:schemeClr val="bg1"/>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endParaRPr lang="en-US" altLang="en-US" sz="2400" dirty="0">
              <a:solidFill>
                <a:srgbClr val="FF0000"/>
              </a:solidFill>
              <a:latin typeface="Calibri" pitchFamily="34" charset="0"/>
              <a:ea typeface="Calibri" pitchFamily="34" charset="0"/>
              <a:cs typeface="Times New Roman" pitchFamily="18" charset="0"/>
            </a:endParaRPr>
          </a:p>
        </p:txBody>
      </p:sp>
      <p:sp>
        <p:nvSpPr>
          <p:cNvPr id="2" name="TextBox 1"/>
          <p:cNvSpPr txBox="1">
            <a:spLocks noChangeArrowheads="1"/>
          </p:cNvSpPr>
          <p:nvPr/>
        </p:nvSpPr>
        <p:spPr bwMode="auto">
          <a:xfrm>
            <a:off x="381000" y="171450"/>
            <a:ext cx="861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pt-BR" altLang="en-US" sz="2400" b="1">
                <a:solidFill>
                  <a:srgbClr val="FF0000"/>
                </a:solidFill>
                <a:latin typeface="Times New Roman" pitchFamily="18" charset="0"/>
                <a:cs typeface="Times New Roman" pitchFamily="18" charset="0"/>
              </a:rPr>
              <a:t>IV. Khai thác bài toán thực tế liên quan đến dãy tỉ số bằng nhau</a:t>
            </a:r>
            <a:endParaRPr lang="vi-VN" alt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2541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90600"/>
            <a:ext cx="7192963"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619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ChangeArrowheads="1"/>
          </p:cNvSpPr>
          <p:nvPr/>
        </p:nvSpPr>
        <p:spPr bwMode="auto">
          <a:xfrm>
            <a:off x="0" y="86360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vi-VN" altLang="en-US" sz="1800"/>
          </a:p>
        </p:txBody>
      </p:sp>
      <p:sp>
        <p:nvSpPr>
          <p:cNvPr id="17" name="TextBox 16"/>
          <p:cNvSpPr txBox="1">
            <a:spLocks noChangeArrowheads="1"/>
          </p:cNvSpPr>
          <p:nvPr/>
        </p:nvSpPr>
        <p:spPr bwMode="auto">
          <a:xfrm>
            <a:off x="739775" y="1047750"/>
            <a:ext cx="8350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a:lnSpc>
                <a:spcPct val="150000"/>
              </a:lnSpc>
            </a:pPr>
            <a:r>
              <a:rPr lang="fr-FR" altLang="en-US" b="1">
                <a:solidFill>
                  <a:srgbClr val="0000CC"/>
                </a:solidFill>
                <a:latin typeface="Times New Roman" pitchFamily="18" charset="0"/>
                <a:ea typeface="Calibri" pitchFamily="34" charset="0"/>
                <a:cs typeface="Times New Roman" pitchFamily="18" charset="0"/>
              </a:rPr>
              <a:t>Giải</a:t>
            </a:r>
          </a:p>
        </p:txBody>
      </p:sp>
      <p:sp>
        <p:nvSpPr>
          <p:cNvPr id="2" name="TextBox 1"/>
          <p:cNvSpPr txBox="1">
            <a:spLocks noChangeArrowheads="1"/>
          </p:cNvSpPr>
          <p:nvPr/>
        </p:nvSpPr>
        <p:spPr bwMode="auto">
          <a:xfrm>
            <a:off x="428625" y="352425"/>
            <a:ext cx="680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4:</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x, y, z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endParaRPr lang="vi-VN" b="1" dirty="0">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36864893"/>
              </p:ext>
            </p:extLst>
          </p:nvPr>
        </p:nvGraphicFramePr>
        <p:xfrm>
          <a:off x="2784452" y="302248"/>
          <a:ext cx="1193800" cy="609600"/>
        </p:xfrm>
        <a:graphic>
          <a:graphicData uri="http://schemas.openxmlformats.org/presentationml/2006/ole">
            <mc:AlternateContent xmlns:mc="http://schemas.openxmlformats.org/markup-compatibility/2006">
              <mc:Choice xmlns:v="urn:schemas-microsoft-com:vml" Requires="v">
                <p:oleObj spid="_x0000_s13783" name="Equation" r:id="rId3" imgW="1193800" imgH="609600" progId="Equation.DSMT4">
                  <p:embed/>
                </p:oleObj>
              </mc:Choice>
              <mc:Fallback>
                <p:oleObj name="Equation" r:id="rId3" imgW="1193800" imgH="609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452" y="302248"/>
                        <a:ext cx="119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4242792"/>
              </p:ext>
            </p:extLst>
          </p:nvPr>
        </p:nvGraphicFramePr>
        <p:xfrm>
          <a:off x="4499992" y="435669"/>
          <a:ext cx="1511300" cy="292100"/>
        </p:xfrm>
        <a:graphic>
          <a:graphicData uri="http://schemas.openxmlformats.org/presentationml/2006/ole">
            <mc:AlternateContent xmlns:mc="http://schemas.openxmlformats.org/markup-compatibility/2006">
              <mc:Choice xmlns:v="urn:schemas-microsoft-com:vml" Requires="v">
                <p:oleObj spid="_x0000_s13784" name="Equation" r:id="rId5" imgW="1511300" imgH="292100" progId="Equation.DSMT4">
                  <p:embed/>
                </p:oleObj>
              </mc:Choice>
              <mc:Fallback>
                <p:oleObj name="Equation" r:id="rId5" imgW="15113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435669"/>
                        <a:ext cx="1511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51950642"/>
              </p:ext>
            </p:extLst>
          </p:nvPr>
        </p:nvGraphicFramePr>
        <p:xfrm>
          <a:off x="2755900" y="1493110"/>
          <a:ext cx="1203325" cy="604837"/>
        </p:xfrm>
        <a:graphic>
          <a:graphicData uri="http://schemas.openxmlformats.org/presentationml/2006/ole">
            <mc:AlternateContent xmlns:mc="http://schemas.openxmlformats.org/markup-compatibility/2006">
              <mc:Choice xmlns:v="urn:schemas-microsoft-com:vml" Requires="v">
                <p:oleObj spid="_x0000_s13785" name="Equation" r:id="rId7" imgW="1193800" imgH="609600" progId="Equation.DSMT4">
                  <p:embed/>
                </p:oleObj>
              </mc:Choice>
              <mc:Fallback>
                <p:oleObj name="Equation" r:id="rId7" imgW="1193800" imgH="609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5900" y="1493110"/>
                        <a:ext cx="12033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41476607"/>
              </p:ext>
            </p:extLst>
          </p:nvPr>
        </p:nvGraphicFramePr>
        <p:xfrm>
          <a:off x="4572000" y="1624374"/>
          <a:ext cx="1506537" cy="288925"/>
        </p:xfrm>
        <a:graphic>
          <a:graphicData uri="http://schemas.openxmlformats.org/presentationml/2006/ole">
            <mc:AlternateContent xmlns:mc="http://schemas.openxmlformats.org/markup-compatibility/2006">
              <mc:Choice xmlns:v="urn:schemas-microsoft-com:vml" Requires="v">
                <p:oleObj spid="_x0000_s13786" name="Equation" r:id="rId9" imgW="1511300" imgH="292100" progId="Equation.DSMT4">
                  <p:embed/>
                </p:oleObj>
              </mc:Choice>
              <mc:Fallback>
                <p:oleObj name="Equation" r:id="rId9" imgW="15113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1624374"/>
                        <a:ext cx="15065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88989680"/>
              </p:ext>
            </p:extLst>
          </p:nvPr>
        </p:nvGraphicFramePr>
        <p:xfrm>
          <a:off x="1295400" y="2614613"/>
          <a:ext cx="3438525" cy="604837"/>
        </p:xfrm>
        <a:graphic>
          <a:graphicData uri="http://schemas.openxmlformats.org/presentationml/2006/ole">
            <mc:AlternateContent xmlns:mc="http://schemas.openxmlformats.org/markup-compatibility/2006">
              <mc:Choice xmlns:v="urn:schemas-microsoft-com:vml" Requires="v">
                <p:oleObj spid="_x0000_s13787" name="Equation" r:id="rId11" imgW="3454400" imgH="609600" progId="Equation.DSMT4">
                  <p:embed/>
                </p:oleObj>
              </mc:Choice>
              <mc:Fallback>
                <p:oleObj name="Equation" r:id="rId11" imgW="3454400" imgH="609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2614613"/>
                        <a:ext cx="34385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12"/>
          <p:cNvSpPr>
            <a:spLocks noChangeArrowheads="1"/>
          </p:cNvSpPr>
          <p:nvPr/>
        </p:nvSpPr>
        <p:spPr bwMode="auto">
          <a:xfrm>
            <a:off x="609600" y="1546195"/>
            <a:ext cx="429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fr-FR" sz="2000" dirty="0">
                <a:latin typeface="Times New Roman" pitchFamily="18" charset="0"/>
                <a:ea typeface="Calibri" pitchFamily="34" charset="0"/>
                <a:cs typeface="Times New Roman" pitchFamily="18" charset="0"/>
              </a:rPr>
              <a:t>Theo </a:t>
            </a:r>
            <a:r>
              <a:rPr lang="fr-FR" sz="2000" dirty="0" err="1">
                <a:latin typeface="Times New Roman" pitchFamily="18" charset="0"/>
                <a:ea typeface="Calibri" pitchFamily="34" charset="0"/>
                <a:cs typeface="Times New Roman" pitchFamily="18" charset="0"/>
              </a:rPr>
              <a:t>đề</a:t>
            </a:r>
            <a:r>
              <a:rPr lang="fr-FR" sz="2000" dirty="0">
                <a:latin typeface="Times New Roman" pitchFamily="18" charset="0"/>
                <a:ea typeface="Calibri" pitchFamily="34" charset="0"/>
                <a:cs typeface="Times New Roman" pitchFamily="18" charset="0"/>
              </a:rPr>
              <a:t> </a:t>
            </a:r>
            <a:r>
              <a:rPr lang="fr-FR" sz="2000" dirty="0" err="1">
                <a:latin typeface="Times New Roman" pitchFamily="18" charset="0"/>
                <a:ea typeface="Calibri" pitchFamily="34" charset="0"/>
                <a:cs typeface="Times New Roman" pitchFamily="18" charset="0"/>
              </a:rPr>
              <a:t>bài</a:t>
            </a:r>
            <a:r>
              <a:rPr lang="fr-FR" sz="2000" dirty="0">
                <a:latin typeface="Times New Roman" pitchFamily="18" charset="0"/>
                <a:ea typeface="Calibri" pitchFamily="34" charset="0"/>
                <a:cs typeface="Times New Roman" pitchFamily="18" charset="0"/>
              </a:rPr>
              <a:t> ta </a:t>
            </a:r>
            <a:r>
              <a:rPr lang="fr-FR" sz="2000" dirty="0" err="1">
                <a:latin typeface="Times New Roman" pitchFamily="18" charset="0"/>
                <a:ea typeface="Calibri" pitchFamily="34" charset="0"/>
                <a:cs typeface="Times New Roman" pitchFamily="18" charset="0"/>
              </a:rPr>
              <a:t>có</a:t>
            </a:r>
            <a:r>
              <a:rPr lang="fr-FR" sz="2000" dirty="0">
                <a:latin typeface="Times New Roman" pitchFamily="18" charset="0"/>
                <a:ea typeface="Calibri" pitchFamily="34" charset="0"/>
                <a:cs typeface="Times New Roman" pitchFamily="18" charset="0"/>
              </a:rPr>
              <a:t>:                      </a:t>
            </a:r>
            <a:r>
              <a:rPr lang="vi-VN" sz="2000" dirty="0">
                <a:latin typeface="Times New Roman" pitchFamily="18" charset="0"/>
                <a:ea typeface="Calibri" pitchFamily="34" charset="0"/>
                <a:cs typeface="Times New Roman" pitchFamily="18" charset="0"/>
              </a:rPr>
              <a:t>    </a:t>
            </a:r>
            <a:r>
              <a:rPr lang="fr-FR" sz="2000" dirty="0" err="1">
                <a:latin typeface="Times New Roman" pitchFamily="18" charset="0"/>
                <a:ea typeface="Calibri" pitchFamily="34" charset="0"/>
                <a:cs typeface="Times New Roman" pitchFamily="18" charset="0"/>
              </a:rPr>
              <a:t>và</a:t>
            </a:r>
            <a:r>
              <a:rPr lang="fr-FR" sz="2000" dirty="0">
                <a:latin typeface="Times New Roman" pitchFamily="18" charset="0"/>
                <a:ea typeface="Calibri" pitchFamily="34" charset="0"/>
                <a:cs typeface="Times New Roman" pitchFamily="18" charset="0"/>
              </a:rPr>
              <a:t> </a:t>
            </a:r>
          </a:p>
        </p:txBody>
      </p:sp>
      <p:sp>
        <p:nvSpPr>
          <p:cNvPr id="50187" name="Rectangle 14"/>
          <p:cNvSpPr>
            <a:spLocks noChangeArrowheads="1"/>
          </p:cNvSpPr>
          <p:nvPr/>
        </p:nvSpPr>
        <p:spPr bwMode="auto">
          <a:xfrm>
            <a:off x="4259263" y="1296988"/>
            <a:ext cx="6254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fr-FR" sz="1400">
                <a:latin typeface="Calibri" pitchFamily="34" charset="0"/>
                <a:cs typeface="Calibri" pitchFamily="34" charset="0"/>
              </a:rPr>
              <a:t>           </a:t>
            </a:r>
            <a:endParaRPr lang="fr-FR"/>
          </a:p>
        </p:txBody>
      </p:sp>
      <p:sp>
        <p:nvSpPr>
          <p:cNvPr id="50188" name="Rectangle 15"/>
          <p:cNvSpPr>
            <a:spLocks noChangeArrowheads="1"/>
          </p:cNvSpPr>
          <p:nvPr/>
        </p:nvSpPr>
        <p:spPr bwMode="auto">
          <a:xfrm>
            <a:off x="0" y="1438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3" name="Rectangle 12"/>
          <p:cNvSpPr>
            <a:spLocks noChangeArrowheads="1"/>
          </p:cNvSpPr>
          <p:nvPr/>
        </p:nvSpPr>
        <p:spPr bwMode="auto">
          <a:xfrm>
            <a:off x="596900" y="2212589"/>
            <a:ext cx="627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000" dirty="0">
                <a:latin typeface="Times New Roman" pitchFamily="18" charset="0"/>
                <a:ea typeface="Calibri" pitchFamily="34" charset="0"/>
                <a:cs typeface="Times New Roman" pitchFamily="18" charset="0"/>
              </a:rPr>
              <a:t> </a:t>
            </a:r>
            <a:r>
              <a:rPr lang="fr-FR" sz="2000" dirty="0" err="1">
                <a:latin typeface="Times New Roman" pitchFamily="18" charset="0"/>
                <a:ea typeface="Calibri" pitchFamily="34" charset="0"/>
                <a:cs typeface="Times New Roman" pitchFamily="18" charset="0"/>
              </a:rPr>
              <a:t>Áp</a:t>
            </a:r>
            <a:r>
              <a:rPr lang="fr-FR" sz="2000" dirty="0">
                <a:latin typeface="Times New Roman" pitchFamily="18" charset="0"/>
                <a:ea typeface="Calibri" pitchFamily="34" charset="0"/>
                <a:cs typeface="Times New Roman" pitchFamily="18" charset="0"/>
              </a:rPr>
              <a:t> </a:t>
            </a:r>
            <a:r>
              <a:rPr lang="fr-FR" sz="2000" dirty="0" err="1">
                <a:latin typeface="Times New Roman" pitchFamily="18" charset="0"/>
                <a:ea typeface="Calibri" pitchFamily="34" charset="0"/>
                <a:cs typeface="Times New Roman" pitchFamily="18" charset="0"/>
              </a:rPr>
              <a:t>dụng</a:t>
            </a:r>
            <a:r>
              <a:rPr lang="fr-FR" sz="2000" dirty="0">
                <a:latin typeface="Times New Roman" pitchFamily="18" charset="0"/>
                <a:ea typeface="Calibri" pitchFamily="34" charset="0"/>
                <a:cs typeface="Times New Roman" pitchFamily="18" charset="0"/>
              </a:rPr>
              <a:t> </a:t>
            </a:r>
            <a:r>
              <a:rPr lang="fr-FR" sz="2000" dirty="0" err="1">
                <a:latin typeface="Times New Roman" pitchFamily="18" charset="0"/>
                <a:ea typeface="Calibri" pitchFamily="34" charset="0"/>
                <a:cs typeface="Times New Roman" pitchFamily="18" charset="0"/>
              </a:rPr>
              <a:t>tính</a:t>
            </a:r>
            <a:r>
              <a:rPr lang="fr-FR" sz="2000" dirty="0">
                <a:latin typeface="Times New Roman" pitchFamily="18" charset="0"/>
                <a:ea typeface="Calibri" pitchFamily="34" charset="0"/>
                <a:cs typeface="Times New Roman" pitchFamily="18" charset="0"/>
              </a:rPr>
              <a:t> </a:t>
            </a:r>
            <a:r>
              <a:rPr lang="fr-FR" sz="2000" dirty="0" err="1">
                <a:latin typeface="Times New Roman" pitchFamily="18" charset="0"/>
                <a:ea typeface="Calibri" pitchFamily="34" charset="0"/>
                <a:cs typeface="Times New Roman" pitchFamily="18" charset="0"/>
              </a:rPr>
              <a:t>chất</a:t>
            </a:r>
            <a:r>
              <a:rPr lang="fr-FR" sz="2000" dirty="0">
                <a:latin typeface="Times New Roman" pitchFamily="18" charset="0"/>
                <a:ea typeface="Calibri" pitchFamily="34" charset="0"/>
                <a:cs typeface="Times New Roman" pitchFamily="18" charset="0"/>
              </a:rPr>
              <a:t> </a:t>
            </a:r>
            <a:r>
              <a:rPr lang="fr-FR" sz="2000" dirty="0" err="1">
                <a:latin typeface="Times New Roman" pitchFamily="18" charset="0"/>
                <a:ea typeface="Calibri" pitchFamily="34" charset="0"/>
                <a:cs typeface="Times New Roman" pitchFamily="18" charset="0"/>
              </a:rPr>
              <a:t>dãy</a:t>
            </a:r>
            <a:r>
              <a:rPr lang="fr-FR" sz="2000" dirty="0">
                <a:latin typeface="Times New Roman" pitchFamily="18" charset="0"/>
                <a:ea typeface="Calibri" pitchFamily="34" charset="0"/>
                <a:cs typeface="Times New Roman" pitchFamily="18" charset="0"/>
              </a:rPr>
              <a:t> </a:t>
            </a:r>
            <a:r>
              <a:rPr lang="fr-FR" sz="2000" dirty="0" err="1">
                <a:latin typeface="Times New Roman" pitchFamily="18" charset="0"/>
                <a:ea typeface="Calibri" pitchFamily="34" charset="0"/>
                <a:cs typeface="Times New Roman" pitchFamily="18" charset="0"/>
              </a:rPr>
              <a:t>tỉ</a:t>
            </a:r>
            <a:r>
              <a:rPr lang="fr-FR" sz="2000" dirty="0">
                <a:latin typeface="Times New Roman" pitchFamily="18" charset="0"/>
                <a:ea typeface="Calibri" pitchFamily="34" charset="0"/>
                <a:cs typeface="Times New Roman" pitchFamily="18" charset="0"/>
              </a:rPr>
              <a:t> </a:t>
            </a:r>
            <a:r>
              <a:rPr lang="fr-FR" sz="2000" dirty="0" err="1">
                <a:latin typeface="Times New Roman" pitchFamily="18" charset="0"/>
                <a:ea typeface="Calibri" pitchFamily="34" charset="0"/>
                <a:cs typeface="Times New Roman" pitchFamily="18" charset="0"/>
              </a:rPr>
              <a:t>số</a:t>
            </a:r>
            <a:r>
              <a:rPr lang="fr-FR" sz="2000" dirty="0">
                <a:latin typeface="Times New Roman" pitchFamily="18" charset="0"/>
                <a:ea typeface="Calibri" pitchFamily="34" charset="0"/>
                <a:cs typeface="Times New Roman" pitchFamily="18" charset="0"/>
              </a:rPr>
              <a:t> </a:t>
            </a:r>
            <a:r>
              <a:rPr lang="fr-FR" sz="2000" dirty="0" err="1">
                <a:latin typeface="Times New Roman" pitchFamily="18" charset="0"/>
                <a:ea typeface="Calibri" pitchFamily="34" charset="0"/>
                <a:cs typeface="Times New Roman" pitchFamily="18" charset="0"/>
              </a:rPr>
              <a:t>bằng</a:t>
            </a:r>
            <a:r>
              <a:rPr lang="fr-FR" sz="2000" dirty="0">
                <a:latin typeface="Times New Roman" pitchFamily="18" charset="0"/>
                <a:ea typeface="Calibri" pitchFamily="34" charset="0"/>
                <a:cs typeface="Times New Roman" pitchFamily="18" charset="0"/>
              </a:rPr>
              <a:t> </a:t>
            </a:r>
            <a:r>
              <a:rPr lang="fr-FR" sz="2000" dirty="0" err="1">
                <a:latin typeface="Times New Roman" pitchFamily="18" charset="0"/>
                <a:ea typeface="Calibri" pitchFamily="34" charset="0"/>
                <a:cs typeface="Times New Roman" pitchFamily="18" charset="0"/>
              </a:rPr>
              <a:t>nhau</a:t>
            </a:r>
            <a:r>
              <a:rPr lang="fr-FR" sz="2000" dirty="0">
                <a:latin typeface="Times New Roman" pitchFamily="18" charset="0"/>
                <a:ea typeface="Calibri" pitchFamily="34" charset="0"/>
                <a:cs typeface="Times New Roman" pitchFamily="18" charset="0"/>
              </a:rPr>
              <a:t>, ta </a:t>
            </a:r>
            <a:r>
              <a:rPr lang="fr-FR" sz="2000" dirty="0" err="1">
                <a:latin typeface="Times New Roman" pitchFamily="18" charset="0"/>
                <a:ea typeface="Calibri" pitchFamily="34" charset="0"/>
                <a:cs typeface="Times New Roman" pitchFamily="18" charset="0"/>
              </a:rPr>
              <a:t>có</a:t>
            </a:r>
            <a:r>
              <a:rPr lang="fr-FR" sz="2000" dirty="0">
                <a:latin typeface="Times New Roman" pitchFamily="18" charset="0"/>
                <a:ea typeface="Calibri" pitchFamily="34" charset="0"/>
                <a:cs typeface="Times New Roman" pitchFamily="18" charset="0"/>
              </a:rPr>
              <a:t>: </a:t>
            </a:r>
            <a:endParaRPr lang="vi-VN" sz="2000" dirty="0">
              <a:latin typeface="Times New Roman" pitchFamily="18" charset="0"/>
              <a:ea typeface="Calibri" pitchFamily="34" charset="0"/>
              <a:cs typeface="Times New Roman" pitchFamily="18" charset="0"/>
            </a:endParaRPr>
          </a:p>
        </p:txBody>
      </p:sp>
      <p:sp>
        <p:nvSpPr>
          <p:cNvPr id="5019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graphicFrame>
        <p:nvGraphicFramePr>
          <p:cNvPr id="15" name="Object 14"/>
          <p:cNvGraphicFramePr>
            <a:graphicFrameLocks noChangeAspect="1"/>
          </p:cNvGraphicFramePr>
          <p:nvPr/>
        </p:nvGraphicFramePr>
        <p:xfrm>
          <a:off x="739775" y="3352800"/>
          <a:ext cx="2711450" cy="2062163"/>
        </p:xfrm>
        <a:graphic>
          <a:graphicData uri="http://schemas.openxmlformats.org/presentationml/2006/ole">
            <mc:AlternateContent xmlns:mc="http://schemas.openxmlformats.org/markup-compatibility/2006">
              <mc:Choice xmlns:v="urn:schemas-microsoft-com:vml" Requires="v">
                <p:oleObj spid="_x0000_s13788" name="Equation" r:id="rId13" imgW="2286000" imgH="2057400" progId="Equation.DSMT4">
                  <p:embed/>
                </p:oleObj>
              </mc:Choice>
              <mc:Fallback>
                <p:oleObj name="Equation" r:id="rId13" imgW="2286000" imgH="2057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775" y="3352800"/>
                        <a:ext cx="27114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9"/>
          <p:cNvSpPr>
            <a:spLocks noChangeArrowheads="1"/>
          </p:cNvSpPr>
          <p:nvPr/>
        </p:nvSpPr>
        <p:spPr bwMode="auto">
          <a:xfrm>
            <a:off x="760729" y="5517232"/>
            <a:ext cx="736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sz="2000" dirty="0">
                <a:latin typeface="Times New Roman" pitchFamily="18" charset="0"/>
                <a:cs typeface="Calibri" pitchFamily="34" charset="0"/>
              </a:rPr>
              <a:t> </a:t>
            </a:r>
            <a:r>
              <a:rPr lang="en-US" sz="2000" dirty="0" err="1">
                <a:latin typeface="Times New Roman" pitchFamily="18" charset="0"/>
                <a:cs typeface="Calibri" pitchFamily="34" charset="0"/>
              </a:rPr>
              <a:t>Vậy</a:t>
            </a:r>
            <a:r>
              <a:rPr lang="en-US" sz="2000" dirty="0">
                <a:latin typeface="Times New Roman" pitchFamily="18" charset="0"/>
                <a:cs typeface="Calibri" pitchFamily="34" charset="0"/>
              </a:rPr>
              <a:t> </a:t>
            </a:r>
            <a:endParaRPr lang="en-US" sz="2000" dirty="0"/>
          </a:p>
        </p:txBody>
      </p:sp>
      <p:graphicFrame>
        <p:nvGraphicFramePr>
          <p:cNvPr id="18" name="Object 17"/>
          <p:cNvGraphicFramePr>
            <a:graphicFrameLocks noChangeAspect="1"/>
          </p:cNvGraphicFramePr>
          <p:nvPr/>
        </p:nvGraphicFramePr>
        <p:xfrm>
          <a:off x="1447800" y="5646738"/>
          <a:ext cx="2155825" cy="288925"/>
        </p:xfrm>
        <a:graphic>
          <a:graphicData uri="http://schemas.openxmlformats.org/presentationml/2006/ole">
            <mc:AlternateContent xmlns:mc="http://schemas.openxmlformats.org/markup-compatibility/2006">
              <mc:Choice xmlns:v="urn:schemas-microsoft-com:vml" Requires="v">
                <p:oleObj spid="_x0000_s13789" name="Equation" r:id="rId15" imgW="2171700" imgH="292100" progId="Equation.DSMT4">
                  <p:embed/>
                </p:oleObj>
              </mc:Choice>
              <mc:Fallback>
                <p:oleObj name="Equation" r:id="rId15" imgW="21717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7800" y="5646738"/>
                        <a:ext cx="2155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94" name="Rectangle 20"/>
          <p:cNvSpPr>
            <a:spLocks noChangeArrowheads="1"/>
          </p:cNvSpPr>
          <p:nvPr/>
        </p:nvSpPr>
        <p:spPr bwMode="auto">
          <a:xfrm>
            <a:off x="0" y="65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Tree>
    <p:extLst>
      <p:ext uri="{BB962C8B-B14F-4D97-AF65-F5344CB8AC3E}">
        <p14:creationId xmlns:p14="http://schemas.microsoft.com/office/powerpoint/2010/main" val="245227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 grpId="0" autoUpdateAnimBg="0"/>
      <p:bldP spid="9" grpId="0"/>
      <p:bldP spid="13"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76600" y="76200"/>
            <a:ext cx="5638800" cy="7810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 name="Rectangle 1"/>
          <p:cNvSpPr>
            <a:spLocks noChangeArrowheads="1"/>
          </p:cNvSpPr>
          <p:nvPr/>
        </p:nvSpPr>
        <p:spPr bwMode="auto">
          <a:xfrm>
            <a:off x="274637" y="1124744"/>
            <a:ext cx="86407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000" b="1" dirty="0" err="1">
                <a:solidFill>
                  <a:srgbClr val="FF0000"/>
                </a:solidFill>
                <a:latin typeface="Times New Roman" pitchFamily="18" charset="0"/>
                <a:cs typeface="Times New Roman" pitchFamily="18" charset="0"/>
              </a:rPr>
              <a:t>Bài</a:t>
            </a:r>
            <a:r>
              <a:rPr lang="en-US" altLang="en-US" sz="2000" b="1" dirty="0">
                <a:solidFill>
                  <a:srgbClr val="FF0000"/>
                </a:solidFill>
                <a:latin typeface="Times New Roman" pitchFamily="18" charset="0"/>
                <a:cs typeface="Times New Roman" pitchFamily="18" charset="0"/>
              </a:rPr>
              <a:t> 4.1</a:t>
            </a:r>
            <a:r>
              <a:rPr lang="en-US" altLang="en-US" sz="2000" dirty="0">
                <a:solidFill>
                  <a:srgbClr val="FF0000"/>
                </a:solidFill>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Giáp</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Tết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cổ</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truyền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trường</a:t>
            </a:r>
            <a:r>
              <a:rPr lang="en-US" altLang="en-US" sz="2000" dirty="0">
                <a:latin typeface="Times New Roman" pitchFamily="18" charset="0"/>
                <a:cs typeface="Times New Roman" pitchFamily="18" charset="0"/>
              </a:rPr>
              <a:t> THCS </a:t>
            </a:r>
            <a:r>
              <a:rPr lang="en-US" altLang="en-US" sz="2000" dirty="0" err="1">
                <a:latin typeface="Times New Roman" pitchFamily="18" charset="0"/>
                <a:cs typeface="Times New Roman" pitchFamily="18" charset="0"/>
              </a:rPr>
              <a:t>Ngũ</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Hiệp</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tổ</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chức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lễ</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hội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làm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bánh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chưng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ngày</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Tết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họ</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mua</a:t>
            </a:r>
            <a:r>
              <a:rPr lang="en-US" altLang="en-US" sz="2000" dirty="0">
                <a:latin typeface="Times New Roman" pitchFamily="18" charset="0"/>
                <a:cs typeface="Times New Roman" pitchFamily="18" charset="0"/>
              </a:rPr>
              <a:t> </a:t>
            </a:r>
            <a:r>
              <a:rPr lang="en-US" altLang="en-US" sz="2000" b="1" dirty="0">
                <a:solidFill>
                  <a:srgbClr val="0070C0"/>
                </a:solidFill>
                <a:latin typeface="Times New Roman" pitchFamily="18" charset="0"/>
                <a:cs typeface="Times New Roman" pitchFamily="18" charset="0"/>
              </a:rPr>
              <a:t>132 kg </a:t>
            </a:r>
            <a:r>
              <a:rPr lang="en-US" altLang="en-US" sz="2000" dirty="0" err="1">
                <a:latin typeface="Times New Roman" pitchFamily="18" charset="0"/>
                <a:cs typeface="Times New Roman" pitchFamily="18" charset="0"/>
              </a:rPr>
              <a:t>gồm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các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nguyên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liệu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gạo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thịt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và</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đỗ</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có</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khối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lượng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tỉ</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lệ</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với</a:t>
            </a:r>
            <a:r>
              <a:rPr lang="en-US" altLang="en-US" sz="2000" dirty="0">
                <a:latin typeface="Times New Roman" pitchFamily="18" charset="0"/>
                <a:cs typeface="Times New Roman" pitchFamily="18" charset="0"/>
              </a:rPr>
              <a:t> </a:t>
            </a:r>
            <a:r>
              <a:rPr lang="en-US" altLang="en-US" sz="2000" b="1" dirty="0">
                <a:solidFill>
                  <a:srgbClr val="0070C0"/>
                </a:solidFill>
                <a:latin typeface="Times New Roman" pitchFamily="18" charset="0"/>
                <a:cs typeface="Times New Roman" pitchFamily="18" charset="0"/>
              </a:rPr>
              <a:t>20; 8; 5</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Tính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khối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lượng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mỗi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loại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nguyên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liệu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đã</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mua</a:t>
            </a:r>
            <a:r>
              <a:rPr lang="en-US" altLang="en-US" sz="2000" dirty="0">
                <a:latin typeface="Times New Roman" pitchFamily="18" charset="0"/>
                <a:cs typeface="Times New Roman" pitchFamily="18" charset="0"/>
              </a:rPr>
              <a:t>?</a:t>
            </a:r>
            <a:endParaRPr lang="vi-VN" altLang="en-US" sz="2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224" y="2348880"/>
            <a:ext cx="4319587"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1" name="TextBox 14"/>
          <p:cNvSpPr txBox="1">
            <a:spLocks noChangeArrowheads="1"/>
          </p:cNvSpPr>
          <p:nvPr/>
        </p:nvSpPr>
        <p:spPr bwMode="auto">
          <a:xfrm>
            <a:off x="3276600" y="266700"/>
            <a:ext cx="680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4:</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x, y, z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endParaRPr lang="vi-VN" b="1" dirty="0">
              <a:latin typeface="Times New Roman" pitchFamily="18" charset="0"/>
              <a:cs typeface="Times New Roman" pitchFamily="18" charset="0"/>
            </a:endParaRPr>
          </a:p>
        </p:txBody>
      </p:sp>
      <p:graphicFrame>
        <p:nvGraphicFramePr>
          <p:cNvPr id="51212" name="Object 15"/>
          <p:cNvGraphicFramePr>
            <a:graphicFrameLocks noChangeAspect="1"/>
          </p:cNvGraphicFramePr>
          <p:nvPr/>
        </p:nvGraphicFramePr>
        <p:xfrm>
          <a:off x="5667375" y="168275"/>
          <a:ext cx="1193800" cy="609600"/>
        </p:xfrm>
        <a:graphic>
          <a:graphicData uri="http://schemas.openxmlformats.org/presentationml/2006/ole">
            <mc:AlternateContent xmlns:mc="http://schemas.openxmlformats.org/markup-compatibility/2006">
              <mc:Choice xmlns:v="urn:schemas-microsoft-com:vml" Requires="v">
                <p:oleObj spid="_x0000_s14474" name="Equation" r:id="rId4" imgW="1193800" imgH="609600" progId="Equation.DSMT4">
                  <p:embed/>
                </p:oleObj>
              </mc:Choice>
              <mc:Fallback>
                <p:oleObj name="Equation" r:id="rId4" imgW="1193800" imgH="609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75" y="168275"/>
                        <a:ext cx="119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3" name="Object 17"/>
          <p:cNvGraphicFramePr>
            <a:graphicFrameLocks noChangeAspect="1"/>
          </p:cNvGraphicFramePr>
          <p:nvPr>
            <p:extLst>
              <p:ext uri="{D42A27DB-BD31-4B8C-83A1-F6EECF244321}">
                <p14:modId xmlns:p14="http://schemas.microsoft.com/office/powerpoint/2010/main" val="3907442774"/>
              </p:ext>
            </p:extLst>
          </p:nvPr>
        </p:nvGraphicFramePr>
        <p:xfrm>
          <a:off x="7345363" y="345719"/>
          <a:ext cx="1511300" cy="292100"/>
        </p:xfrm>
        <a:graphic>
          <a:graphicData uri="http://schemas.openxmlformats.org/presentationml/2006/ole">
            <mc:AlternateContent xmlns:mc="http://schemas.openxmlformats.org/markup-compatibility/2006">
              <mc:Choice xmlns:v="urn:schemas-microsoft-com:vml" Requires="v">
                <p:oleObj spid="_x0000_s14475" name="Equation" r:id="rId6" imgW="1511300" imgH="292100" progId="Equation.DSMT4">
                  <p:embed/>
                </p:oleObj>
              </mc:Choice>
              <mc:Fallback>
                <p:oleObj name="Equation" r:id="rId6" imgW="1511300" imgH="292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5363" y="345719"/>
                        <a:ext cx="1511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7516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76600" y="76200"/>
            <a:ext cx="5638800" cy="7810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2227" name="Rectangle 1"/>
          <p:cNvSpPr>
            <a:spLocks noChangeArrowheads="1"/>
          </p:cNvSpPr>
          <p:nvPr/>
        </p:nvSpPr>
        <p:spPr bwMode="auto">
          <a:xfrm>
            <a:off x="334963" y="838200"/>
            <a:ext cx="8558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b="1" dirty="0" err="1">
                <a:solidFill>
                  <a:srgbClr val="FF0000"/>
                </a:solidFill>
                <a:latin typeface="Times New Roman" pitchFamily="18" charset="0"/>
                <a:cs typeface="Times New Roman" pitchFamily="18" charset="0"/>
              </a:rPr>
              <a:t>Bài</a:t>
            </a:r>
            <a:r>
              <a:rPr lang="en-US" altLang="en-US" b="1" dirty="0">
                <a:solidFill>
                  <a:srgbClr val="FF0000"/>
                </a:solidFill>
                <a:latin typeface="Times New Roman" pitchFamily="18" charset="0"/>
                <a:cs typeface="Times New Roman" pitchFamily="18" charset="0"/>
              </a:rPr>
              <a:t> 4.1</a:t>
            </a:r>
            <a:r>
              <a:rPr lang="en-US" altLang="en-US" dirty="0">
                <a:solidFill>
                  <a:srgbClr val="FF0000"/>
                </a:solidFill>
                <a:latin typeface="Times New Roman" pitchFamily="18" charset="0"/>
                <a:cs typeface="Times New Roman" pitchFamily="18" charset="0"/>
              </a:rPr>
              <a:t>: </a:t>
            </a:r>
            <a:r>
              <a:rPr lang="en-US" altLang="en-US" dirty="0" err="1">
                <a:latin typeface="Times New Roman" pitchFamily="18" charset="0"/>
                <a:cs typeface="Times New Roman" pitchFamily="18" charset="0"/>
              </a:rPr>
              <a:t>Giáp</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Tết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cổ</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truyền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trường</a:t>
            </a:r>
            <a:r>
              <a:rPr lang="en-US" altLang="en-US" dirty="0">
                <a:latin typeface="Times New Roman" pitchFamily="18" charset="0"/>
                <a:cs typeface="Times New Roman" pitchFamily="18" charset="0"/>
              </a:rPr>
              <a:t> THCS </a:t>
            </a:r>
            <a:r>
              <a:rPr lang="en-US" altLang="en-US" dirty="0" err="1">
                <a:latin typeface="Times New Roman" pitchFamily="18" charset="0"/>
                <a:cs typeface="Times New Roman" pitchFamily="18" charset="0"/>
              </a:rPr>
              <a:t>Ngũ</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Hiệp</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tổ</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chức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lễ</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hội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làm</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bánh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chưng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ngày</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Tết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họ</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mua</a:t>
            </a:r>
            <a:r>
              <a:rPr lang="en-US" altLang="en-US" dirty="0">
                <a:latin typeface="Times New Roman" pitchFamily="18" charset="0"/>
                <a:cs typeface="Times New Roman" pitchFamily="18" charset="0"/>
              </a:rPr>
              <a:t> </a:t>
            </a:r>
            <a:r>
              <a:rPr lang="en-US" altLang="en-US" b="1" dirty="0">
                <a:solidFill>
                  <a:srgbClr val="0070C0"/>
                </a:solidFill>
                <a:latin typeface="Times New Roman" pitchFamily="18" charset="0"/>
                <a:cs typeface="Times New Roman" pitchFamily="18" charset="0"/>
              </a:rPr>
              <a:t>132 kg </a:t>
            </a:r>
            <a:r>
              <a:rPr lang="en-US" altLang="en-US" dirty="0" err="1">
                <a:latin typeface="Times New Roman" pitchFamily="18" charset="0"/>
                <a:cs typeface="Times New Roman" pitchFamily="18" charset="0"/>
              </a:rPr>
              <a:t>gồm</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các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nguyên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liệu</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gạo</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thịt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và</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đỗ</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có</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khối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lượng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tỉ</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lệ</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với</a:t>
            </a:r>
            <a:r>
              <a:rPr lang="en-US" altLang="en-US" dirty="0">
                <a:latin typeface="Times New Roman" pitchFamily="18" charset="0"/>
                <a:cs typeface="Times New Roman" pitchFamily="18" charset="0"/>
              </a:rPr>
              <a:t> </a:t>
            </a:r>
            <a:r>
              <a:rPr lang="en-US" altLang="en-US" b="1" dirty="0">
                <a:solidFill>
                  <a:srgbClr val="0070C0"/>
                </a:solidFill>
                <a:latin typeface="Times New Roman" pitchFamily="18" charset="0"/>
                <a:cs typeface="Times New Roman" pitchFamily="18" charset="0"/>
              </a:rPr>
              <a:t>20; 8; 5</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Tính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khối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lượng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mỗi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loại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nguyên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liệu</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đã</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mua</a:t>
            </a:r>
            <a:r>
              <a:rPr lang="en-US" altLang="en-US" dirty="0">
                <a:latin typeface="Times New Roman" pitchFamily="18" charset="0"/>
                <a:cs typeface="Times New Roman" pitchFamily="18" charset="0"/>
              </a:rPr>
              <a:t>?</a:t>
            </a:r>
            <a:endParaRPr lang="vi-VN" altLang="en-US" dirty="0">
              <a:latin typeface="Times New Roman" pitchFamily="18" charset="0"/>
              <a:cs typeface="Times New Roman" pitchFamily="18" charset="0"/>
            </a:endParaRPr>
          </a:p>
        </p:txBody>
      </p:sp>
      <p:sp>
        <p:nvSpPr>
          <p:cNvPr id="4" name="Rectangle 3"/>
          <p:cNvSpPr>
            <a:spLocks noChangeArrowheads="1"/>
          </p:cNvSpPr>
          <p:nvPr/>
        </p:nvSpPr>
        <p:spPr bwMode="auto">
          <a:xfrm>
            <a:off x="334963" y="1819275"/>
            <a:ext cx="652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latin typeface="Times New Roman" pitchFamily="18" charset="0"/>
                <a:cs typeface="Times New Roman" pitchFamily="18" charset="0"/>
              </a:rPr>
              <a:t>Giải</a:t>
            </a:r>
            <a:endParaRPr lang="vi-VN" altLang="en-US">
              <a:latin typeface="Times New Roman" pitchFamily="18" charset="0"/>
              <a:cs typeface="Times New Roman" pitchFamily="18" charset="0"/>
            </a:endParaRPr>
          </a:p>
        </p:txBody>
      </p:sp>
      <p:sp>
        <p:nvSpPr>
          <p:cNvPr id="52229" name="TextBox 10"/>
          <p:cNvSpPr txBox="1">
            <a:spLocks noChangeArrowheads="1"/>
          </p:cNvSpPr>
          <p:nvPr/>
        </p:nvSpPr>
        <p:spPr bwMode="auto">
          <a:xfrm>
            <a:off x="3276600" y="266700"/>
            <a:ext cx="680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4:</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x, y, z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endParaRPr lang="vi-VN" b="1" dirty="0">
              <a:latin typeface="Times New Roman" pitchFamily="18" charset="0"/>
              <a:cs typeface="Times New Roman" pitchFamily="18" charset="0"/>
            </a:endParaRPr>
          </a:p>
        </p:txBody>
      </p:sp>
      <p:graphicFrame>
        <p:nvGraphicFramePr>
          <p:cNvPr id="52230" name="Object 11"/>
          <p:cNvGraphicFramePr>
            <a:graphicFrameLocks noChangeAspect="1"/>
          </p:cNvGraphicFramePr>
          <p:nvPr/>
        </p:nvGraphicFramePr>
        <p:xfrm>
          <a:off x="5667375" y="168275"/>
          <a:ext cx="1193800" cy="609600"/>
        </p:xfrm>
        <a:graphic>
          <a:graphicData uri="http://schemas.openxmlformats.org/presentationml/2006/ole">
            <mc:AlternateContent xmlns:mc="http://schemas.openxmlformats.org/markup-compatibility/2006">
              <mc:Choice xmlns:v="urn:schemas-microsoft-com:vml" Requires="v">
                <p:oleObj spid="_x0000_s15697" name="Equation" r:id="rId4" imgW="1193800" imgH="609600" progId="Equation.DSMT4">
                  <p:embed/>
                </p:oleObj>
              </mc:Choice>
              <mc:Fallback>
                <p:oleObj name="Equation" r:id="rId4" imgW="1193800" imgH="609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75" y="168275"/>
                        <a:ext cx="119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31" name="Object 12"/>
          <p:cNvGraphicFramePr>
            <a:graphicFrameLocks noChangeAspect="1"/>
          </p:cNvGraphicFramePr>
          <p:nvPr/>
        </p:nvGraphicFramePr>
        <p:xfrm>
          <a:off x="7353300" y="374650"/>
          <a:ext cx="1511300" cy="292100"/>
        </p:xfrm>
        <a:graphic>
          <a:graphicData uri="http://schemas.openxmlformats.org/presentationml/2006/ole">
            <mc:AlternateContent xmlns:mc="http://schemas.openxmlformats.org/markup-compatibility/2006">
              <mc:Choice xmlns:v="urn:schemas-microsoft-com:vml" Requires="v">
                <p:oleObj spid="_x0000_s15698" name="Equation" r:id="rId6" imgW="1511300" imgH="292100" progId="Equation.DSMT4">
                  <p:embed/>
                </p:oleObj>
              </mc:Choice>
              <mc:Fallback>
                <p:oleObj name="Equation" r:id="rId6" imgW="1511300" imgH="292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3300" y="374650"/>
                        <a:ext cx="1511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5638800" y="2668588"/>
          <a:ext cx="1204913" cy="604837"/>
        </p:xfrm>
        <a:graphic>
          <a:graphicData uri="http://schemas.openxmlformats.org/presentationml/2006/ole">
            <mc:AlternateContent xmlns:mc="http://schemas.openxmlformats.org/markup-compatibility/2006">
              <mc:Choice xmlns:v="urn:schemas-microsoft-com:vml" Requires="v">
                <p:oleObj spid="_x0000_s15699" name="Equation" r:id="rId8" imgW="1193800" imgH="609600" progId="Equation.DSMT4">
                  <p:embed/>
                </p:oleObj>
              </mc:Choice>
              <mc:Fallback>
                <p:oleObj name="Equation" r:id="rId8" imgW="1193800" imgH="609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2668588"/>
                        <a:ext cx="120491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719138" y="3452813"/>
          <a:ext cx="3438525" cy="604837"/>
        </p:xfrm>
        <a:graphic>
          <a:graphicData uri="http://schemas.openxmlformats.org/presentationml/2006/ole">
            <mc:AlternateContent xmlns:mc="http://schemas.openxmlformats.org/markup-compatibility/2006">
              <mc:Choice xmlns:v="urn:schemas-microsoft-com:vml" Requires="v">
                <p:oleObj spid="_x0000_s15700" name="Equation" r:id="rId10" imgW="3454400" imgH="609600" progId="Equation.DSMT4">
                  <p:embed/>
                </p:oleObj>
              </mc:Choice>
              <mc:Fallback>
                <p:oleObj name="Equation" r:id="rId10" imgW="3454400" imgH="609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138" y="3452813"/>
                        <a:ext cx="34385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13"/>
          <p:cNvSpPr>
            <a:spLocks noChangeArrowheads="1"/>
          </p:cNvSpPr>
          <p:nvPr/>
        </p:nvSpPr>
        <p:spPr bwMode="auto">
          <a:xfrm>
            <a:off x="315913" y="2082800"/>
            <a:ext cx="84518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sz="2000" dirty="0" err="1">
                <a:latin typeface="Times New Roman" pitchFamily="18" charset="0"/>
                <a:ea typeface="Calibri" pitchFamily="34" charset="0"/>
                <a:cs typeface="Times New Roman" pitchFamily="18" charset="0"/>
              </a:rPr>
              <a:t>Gọi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khối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lượng</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gạo</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thịt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và</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đỗ</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lần</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là</a:t>
            </a:r>
            <a:r>
              <a:rPr lang="en-US" sz="2000" dirty="0">
                <a:latin typeface="Times New Roman" pitchFamily="18" charset="0"/>
                <a:ea typeface="Calibri" pitchFamily="34" charset="0"/>
                <a:cs typeface="Times New Roman" pitchFamily="18" charset="0"/>
              </a:rPr>
              <a:t> x, y, z (kg) (ĐK: x, y, z &gt; 0)</a:t>
            </a:r>
            <a:endParaRPr lang="vi-VN" sz="2000" dirty="0">
              <a:latin typeface="Times New Roman" pitchFamily="18" charset="0"/>
              <a:ea typeface="Calibri" pitchFamily="34" charset="0"/>
              <a:cs typeface="Times New Roman" pitchFamily="18" charset="0"/>
            </a:endParaRPr>
          </a:p>
          <a:p>
            <a:pPr algn="just"/>
            <a:r>
              <a:rPr lang="en-US" sz="2000" dirty="0" err="1">
                <a:latin typeface="Times New Roman" pitchFamily="18" charset="0"/>
                <a:ea typeface="Calibri" pitchFamily="34" charset="0"/>
                <a:cs typeface="Times New Roman" pitchFamily="18" charset="0"/>
              </a:rPr>
              <a:t>Vì</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họ</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mua</a:t>
            </a:r>
            <a:r>
              <a:rPr lang="en-US" sz="2000" dirty="0">
                <a:latin typeface="Times New Roman" pitchFamily="18" charset="0"/>
                <a:ea typeface="Calibri" pitchFamily="34" charset="0"/>
                <a:cs typeface="Times New Roman" pitchFamily="18" charset="0"/>
              </a:rPr>
              <a:t> 132 kg </a:t>
            </a:r>
            <a:r>
              <a:rPr lang="en-US" sz="2000" dirty="0" err="1">
                <a:latin typeface="Times New Roman" pitchFamily="18" charset="0"/>
                <a:ea typeface="Calibri" pitchFamily="34" charset="0"/>
                <a:cs typeface="Times New Roman" pitchFamily="18" charset="0"/>
              </a:rPr>
              <a:t>gồm</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các</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nguyên</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liệu</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gạo</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thịt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và</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đỗ</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nên</a:t>
            </a:r>
            <a:r>
              <a:rPr lang="en-US" sz="2000" dirty="0">
                <a:latin typeface="Times New Roman" pitchFamily="18" charset="0"/>
                <a:ea typeface="Calibri" pitchFamily="34" charset="0"/>
                <a:cs typeface="Times New Roman" pitchFamily="18" charset="0"/>
              </a:rPr>
              <a:t> ta </a:t>
            </a:r>
            <a:r>
              <a:rPr lang="en-US" sz="2000" dirty="0" err="1">
                <a:latin typeface="Times New Roman" pitchFamily="18" charset="0"/>
                <a:ea typeface="Calibri" pitchFamily="34" charset="0"/>
                <a:cs typeface="Times New Roman" pitchFamily="18" charset="0"/>
              </a:rPr>
              <a:t>có</a:t>
            </a:r>
            <a:r>
              <a:rPr lang="en-US" sz="2000" dirty="0">
                <a:latin typeface="Times New Roman" pitchFamily="18" charset="0"/>
                <a:ea typeface="Calibri" pitchFamily="34" charset="0"/>
                <a:cs typeface="Times New Roman" pitchFamily="18" charset="0"/>
              </a:rPr>
              <a:t> x + y + z = 132</a:t>
            </a:r>
            <a:endParaRPr lang="vi-VN" sz="2000" dirty="0">
              <a:latin typeface="Times New Roman" pitchFamily="18" charset="0"/>
              <a:ea typeface="Calibri" pitchFamily="34" charset="0"/>
              <a:cs typeface="Times New Roman" pitchFamily="18" charset="0"/>
            </a:endParaRPr>
          </a:p>
          <a:p>
            <a:pPr algn="just"/>
            <a:r>
              <a:rPr lang="en-US" sz="2000" dirty="0" err="1">
                <a:latin typeface="Times New Roman" pitchFamily="18" charset="0"/>
                <a:ea typeface="Calibri" pitchFamily="34" charset="0"/>
                <a:cs typeface="Times New Roman" pitchFamily="18" charset="0"/>
              </a:rPr>
              <a:t>Mà</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khối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lượng</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gạo</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thịt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và</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đỗ</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tỉ</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lệ</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với</a:t>
            </a:r>
            <a:r>
              <a:rPr lang="en-US" sz="2000" dirty="0">
                <a:latin typeface="Times New Roman" pitchFamily="18" charset="0"/>
                <a:ea typeface="Calibri" pitchFamily="34" charset="0"/>
                <a:cs typeface="Times New Roman" pitchFamily="18" charset="0"/>
              </a:rPr>
              <a:t> 20; 8; 5 </a:t>
            </a:r>
            <a:r>
              <a:rPr lang="en-US" sz="2000" dirty="0" err="1">
                <a:latin typeface="Times New Roman" pitchFamily="18" charset="0"/>
                <a:ea typeface="Calibri" pitchFamily="34" charset="0"/>
                <a:cs typeface="Times New Roman" pitchFamily="18" charset="0"/>
              </a:rPr>
              <a:t>nên</a:t>
            </a:r>
            <a:r>
              <a:rPr lang="en-US" sz="2000" dirty="0">
                <a:latin typeface="Times New Roman" pitchFamily="18" charset="0"/>
                <a:ea typeface="Calibri" pitchFamily="34" charset="0"/>
                <a:cs typeface="Times New Roman" pitchFamily="18" charset="0"/>
              </a:rPr>
              <a:t> </a:t>
            </a:r>
          </a:p>
        </p:txBody>
      </p:sp>
      <p:sp>
        <p:nvSpPr>
          <p:cNvPr id="6" name="Rectangle 14"/>
          <p:cNvSpPr>
            <a:spLocks noChangeArrowheads="1"/>
          </p:cNvSpPr>
          <p:nvPr/>
        </p:nvSpPr>
        <p:spPr bwMode="auto">
          <a:xfrm>
            <a:off x="346075" y="3098800"/>
            <a:ext cx="47974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sz="2000" dirty="0" err="1">
                <a:latin typeface="Times New Roman" pitchFamily="18" charset="0"/>
                <a:ea typeface="Calibri" pitchFamily="34" charset="0"/>
                <a:cs typeface="Times New Roman" pitchFamily="18" charset="0"/>
              </a:rPr>
              <a:t>Áp</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dụng</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tính</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chất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dãy</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tỉ</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số</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bằng</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nhau</a:t>
            </a:r>
            <a:r>
              <a:rPr lang="en-US" sz="2000" dirty="0">
                <a:latin typeface="Times New Roman" pitchFamily="18" charset="0"/>
                <a:ea typeface="Calibri" pitchFamily="34" charset="0"/>
                <a:cs typeface="Times New Roman" pitchFamily="18" charset="0"/>
              </a:rPr>
              <a:t>, ta </a:t>
            </a:r>
            <a:r>
              <a:rPr lang="en-US" sz="2000" dirty="0" err="1">
                <a:latin typeface="Times New Roman" pitchFamily="18" charset="0"/>
                <a:ea typeface="Calibri" pitchFamily="34" charset="0"/>
                <a:cs typeface="Times New Roman" pitchFamily="18" charset="0"/>
              </a:rPr>
              <a:t>có</a:t>
            </a:r>
            <a:r>
              <a:rPr lang="en-US" sz="2000" dirty="0">
                <a:latin typeface="Times New Roman" pitchFamily="18" charset="0"/>
                <a:ea typeface="Calibri" pitchFamily="34" charset="0"/>
                <a:cs typeface="Times New Roman" pitchFamily="18" charset="0"/>
              </a:rPr>
              <a:t>: </a:t>
            </a:r>
            <a:endParaRPr lang="vi-VN" sz="2000" dirty="0">
              <a:latin typeface="Times New Roman" pitchFamily="18" charset="0"/>
              <a:ea typeface="Calibri" pitchFamily="34" charset="0"/>
              <a:cs typeface="Times New Roman" pitchFamily="18" charset="0"/>
            </a:endParaRPr>
          </a:p>
          <a:p>
            <a:pPr algn="just"/>
            <a:r>
              <a:rPr lang="en-US" sz="2000" dirty="0">
                <a:latin typeface="Times New Roman" pitchFamily="18" charset="0"/>
                <a:ea typeface="Calibri" pitchFamily="34" charset="0"/>
                <a:cs typeface="Times New Roman" pitchFamily="18" charset="0"/>
              </a:rPr>
              <a:t>           </a:t>
            </a:r>
          </a:p>
        </p:txBody>
      </p:sp>
      <p:graphicFrame>
        <p:nvGraphicFramePr>
          <p:cNvPr id="8" name="Table 7"/>
          <p:cNvGraphicFramePr>
            <a:graphicFrameLocks noGrp="1"/>
          </p:cNvGraphicFramePr>
          <p:nvPr/>
        </p:nvGraphicFramePr>
        <p:xfrm>
          <a:off x="1295400" y="4800600"/>
          <a:ext cx="6080125" cy="457200"/>
        </p:xfrm>
        <a:graphic>
          <a:graphicData uri="http://schemas.openxmlformats.org/drawingml/2006/table">
            <a:tbl>
              <a:tblPr firstRow="1" firstCol="1" bandRow="1"/>
              <a:tblGrid>
                <a:gridCol w="1786068">
                  <a:extLst>
                    <a:ext uri="{9D8B030D-6E8A-4147-A177-3AD203B41FA5}">
                      <a16:colId xmlns="" xmlns:a16="http://schemas.microsoft.com/office/drawing/2014/main" val="20000"/>
                    </a:ext>
                  </a:extLst>
                </a:gridCol>
                <a:gridCol w="4294057">
                  <a:extLst>
                    <a:ext uri="{9D8B030D-6E8A-4147-A177-3AD203B41FA5}">
                      <a16:colId xmlns="" xmlns:a16="http://schemas.microsoft.com/office/drawing/2014/main" val="20001"/>
                    </a:ext>
                  </a:extLst>
                </a:gridCol>
              </a:tblGrid>
              <a:tr h="0">
                <a:tc>
                  <a:txBody>
                    <a:bodyPr/>
                    <a:lstStyle/>
                    <a:p>
                      <a:pPr algn="just">
                        <a:lnSpc>
                          <a:spcPct val="150000"/>
                        </a:lnSpc>
                        <a:spcAft>
                          <a:spcPts val="0"/>
                        </a:spcAft>
                      </a:pPr>
                      <a:endParaRPr lang="en-US" sz="2000" dirty="0">
                        <a:effectLst/>
                        <a:latin typeface="Calibri"/>
                        <a:ea typeface="Calibri"/>
                        <a:cs typeface="Times New Roman"/>
                      </a:endParaRPr>
                    </a:p>
                  </a:txBody>
                  <a:tcPr marL="68573" marR="68573" marT="0" marB="0">
                    <a:lnL>
                      <a:noFill/>
                    </a:lnL>
                    <a:lnR>
                      <a:noFill/>
                    </a:lnR>
                    <a:lnT>
                      <a:noFill/>
                    </a:lnT>
                    <a:lnB>
                      <a:noFill/>
                    </a:lnB>
                  </a:tcPr>
                </a:tc>
                <a:tc>
                  <a:txBody>
                    <a:bodyPr/>
                    <a:lstStyle/>
                    <a:p>
                      <a:pPr algn="just">
                        <a:lnSpc>
                          <a:spcPct val="150000"/>
                        </a:lnSpc>
                        <a:spcAft>
                          <a:spcPts val="0"/>
                        </a:spcAft>
                      </a:pPr>
                      <a:r>
                        <a:rPr lang="en-US" sz="2000" dirty="0">
                          <a:effectLst/>
                          <a:latin typeface="Times New Roman"/>
                          <a:ea typeface="Calibri"/>
                          <a:cs typeface="Times New Roman"/>
                        </a:rPr>
                        <a:t>(</a:t>
                      </a:r>
                      <a:r>
                        <a:rPr lang="en-US" sz="2000" dirty="0" err="1">
                          <a:effectLst/>
                          <a:latin typeface="Times New Roman"/>
                          <a:ea typeface="Calibri"/>
                          <a:cs typeface="Times New Roman"/>
                        </a:rPr>
                        <a:t>Thỏa</a:t>
                      </a:r>
                      <a:r>
                        <a:rPr lang="en-US" sz="2000" dirty="0">
                          <a:effectLst/>
                          <a:latin typeface="Times New Roman"/>
                          <a:ea typeface="Calibri"/>
                          <a:cs typeface="Times New Roman"/>
                        </a:rPr>
                        <a:t> </a:t>
                      </a:r>
                      <a:r>
                        <a:rPr lang="en-US" sz="2000" dirty="0" err="1">
                          <a:effectLst/>
                          <a:latin typeface="Times New Roman"/>
                          <a:ea typeface="Calibri"/>
                          <a:cs typeface="Times New Roman"/>
                        </a:rPr>
                        <a:t>mãn</a:t>
                      </a:r>
                      <a:r>
                        <a:rPr lang="en-US" sz="2000" dirty="0">
                          <a:effectLst/>
                          <a:latin typeface="Times New Roman"/>
                          <a:ea typeface="Calibri"/>
                          <a:cs typeface="Times New Roman"/>
                        </a:rPr>
                        <a:t> ĐK </a:t>
                      </a:r>
                      <a:r>
                        <a:rPr lang="en-US" sz="2000" dirty="0" err="1">
                          <a:effectLst/>
                          <a:latin typeface="Times New Roman"/>
                          <a:ea typeface="Calibri"/>
                          <a:cs typeface="Times New Roman"/>
                        </a:rPr>
                        <a:t>của</a:t>
                      </a:r>
                      <a:r>
                        <a:rPr lang="en-US" sz="2000" dirty="0">
                          <a:effectLst/>
                          <a:latin typeface="Times New Roman"/>
                          <a:ea typeface="Calibri"/>
                          <a:cs typeface="Times New Roman"/>
                        </a:rPr>
                        <a:t> </a:t>
                      </a:r>
                      <a:r>
                        <a:rPr lang="en-US" sz="2000" dirty="0" err="1">
                          <a:effectLst/>
                          <a:latin typeface="Times New Roman"/>
                          <a:ea typeface="Calibri"/>
                          <a:cs typeface="Times New Roman"/>
                        </a:rPr>
                        <a:t>ẩn</a:t>
                      </a:r>
                      <a:r>
                        <a:rPr lang="en-US" sz="2000" dirty="0">
                          <a:effectLst/>
                          <a:latin typeface="Times New Roman"/>
                          <a:ea typeface="Calibri"/>
                          <a:cs typeface="Times New Roman"/>
                        </a:rPr>
                        <a:t>)</a:t>
                      </a:r>
                      <a:endParaRPr lang="vi-VN" sz="2000" dirty="0">
                        <a:effectLst/>
                        <a:latin typeface="Calibri"/>
                        <a:ea typeface="Calibri"/>
                        <a:cs typeface="Times New Roman"/>
                      </a:endParaRPr>
                    </a:p>
                  </a:txBody>
                  <a:tcPr marL="68573" marR="68573"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graphicFrame>
        <p:nvGraphicFramePr>
          <p:cNvPr id="10" name="Object 9"/>
          <p:cNvGraphicFramePr>
            <a:graphicFrameLocks noChangeAspect="1"/>
          </p:cNvGraphicFramePr>
          <p:nvPr/>
        </p:nvGraphicFramePr>
        <p:xfrm>
          <a:off x="152400" y="4038600"/>
          <a:ext cx="2711450" cy="2062163"/>
        </p:xfrm>
        <a:graphic>
          <a:graphicData uri="http://schemas.openxmlformats.org/presentationml/2006/ole">
            <mc:AlternateContent xmlns:mc="http://schemas.openxmlformats.org/markup-compatibility/2006">
              <mc:Choice xmlns:v="urn:schemas-microsoft-com:vml" Requires="v">
                <p:oleObj spid="_x0000_s15701" name="Equation" r:id="rId12" imgW="2286000" imgH="2057400" progId="Equation.DSMT4">
                  <p:embed/>
                </p:oleObj>
              </mc:Choice>
              <mc:Fallback>
                <p:oleObj name="Equation" r:id="rId12" imgW="2286000" imgH="20574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4038600"/>
                        <a:ext cx="27114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6"/>
          <p:cNvSpPr>
            <a:spLocks noChangeArrowheads="1"/>
          </p:cNvSpPr>
          <p:nvPr/>
        </p:nvSpPr>
        <p:spPr bwMode="auto">
          <a:xfrm>
            <a:off x="1371600" y="5802313"/>
            <a:ext cx="33210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Vậy</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khối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lượng</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gạo</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là</a:t>
            </a:r>
            <a:r>
              <a:rPr lang="en-US" sz="2000" dirty="0">
                <a:latin typeface="Times New Roman" pitchFamily="18" charset="0"/>
                <a:ea typeface="Calibri" pitchFamily="34" charset="0"/>
                <a:cs typeface="Times New Roman" pitchFamily="18" charset="0"/>
              </a:rPr>
              <a:t> 80 kg, </a:t>
            </a:r>
            <a:endParaRPr lang="vi-VN" sz="2000" dirty="0">
              <a:latin typeface="Times New Roman" pitchFamily="18" charset="0"/>
              <a:ea typeface="Calibri" pitchFamily="34" charset="0"/>
              <a:cs typeface="Times New Roman" pitchFamily="18" charset="0"/>
            </a:endParaRPr>
          </a:p>
          <a:p>
            <a:pPr algn="just"/>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khối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lượng</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thịt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là</a:t>
            </a:r>
            <a:r>
              <a:rPr lang="en-US" sz="2000" dirty="0">
                <a:latin typeface="Times New Roman" pitchFamily="18" charset="0"/>
                <a:ea typeface="Calibri" pitchFamily="34" charset="0"/>
                <a:cs typeface="Times New Roman" pitchFamily="18" charset="0"/>
              </a:rPr>
              <a:t> 32 kg, </a:t>
            </a:r>
            <a:endParaRPr lang="vi-VN" sz="2000" dirty="0">
              <a:latin typeface="Times New Roman" pitchFamily="18" charset="0"/>
              <a:ea typeface="Calibri" pitchFamily="34" charset="0"/>
              <a:cs typeface="Times New Roman" pitchFamily="18" charset="0"/>
            </a:endParaRPr>
          </a:p>
          <a:p>
            <a:pPr algn="just"/>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khối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lượng</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đỗ</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là</a:t>
            </a:r>
            <a:r>
              <a:rPr lang="en-US" sz="2000" dirty="0">
                <a:latin typeface="Times New Roman" pitchFamily="18" charset="0"/>
                <a:ea typeface="Calibri" pitchFamily="34" charset="0"/>
                <a:cs typeface="Times New Roman" pitchFamily="18" charset="0"/>
              </a:rPr>
              <a:t> 20 kg.</a:t>
            </a:r>
          </a:p>
        </p:txBody>
      </p:sp>
    </p:spTree>
    <p:extLst>
      <p:ext uri="{BB962C8B-B14F-4D97-AF65-F5344CB8AC3E}">
        <p14:creationId xmlns:p14="http://schemas.microsoft.com/office/powerpoint/2010/main" val="787019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52400" y="1041400"/>
            <a:ext cx="8915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1900" b="1" dirty="0" err="1">
                <a:solidFill>
                  <a:srgbClr val="FF0000"/>
                </a:solidFill>
                <a:latin typeface="Times New Roman" pitchFamily="18" charset="0"/>
                <a:cs typeface="Times New Roman" pitchFamily="18" charset="0"/>
              </a:rPr>
              <a:t>Bài</a:t>
            </a:r>
            <a:r>
              <a:rPr lang="en-US" altLang="en-US" sz="1900" b="1" dirty="0">
                <a:solidFill>
                  <a:srgbClr val="FF0000"/>
                </a:solidFill>
                <a:latin typeface="Times New Roman" pitchFamily="18" charset="0"/>
                <a:cs typeface="Times New Roman" pitchFamily="18" charset="0"/>
              </a:rPr>
              <a:t> 4.1</a:t>
            </a:r>
            <a:r>
              <a:rPr lang="en-US" altLang="en-US" sz="1900" dirty="0">
                <a:solidFill>
                  <a:srgbClr val="FF0000"/>
                </a:solidFill>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Giáp</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Tết</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cổ</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truyền</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trường</a:t>
            </a:r>
            <a:r>
              <a:rPr lang="en-US" altLang="en-US" sz="1900" dirty="0">
                <a:latin typeface="Times New Roman" pitchFamily="18" charset="0"/>
                <a:cs typeface="Times New Roman" pitchFamily="18" charset="0"/>
              </a:rPr>
              <a:t> THCS </a:t>
            </a:r>
            <a:r>
              <a:rPr lang="en-US" altLang="en-US" sz="1900" dirty="0" err="1">
                <a:latin typeface="Times New Roman" pitchFamily="18" charset="0"/>
                <a:cs typeface="Times New Roman" pitchFamily="18" charset="0"/>
              </a:rPr>
              <a:t>Ngũ</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Hiệp</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tổ</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chức</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lễ</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hội</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làm</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bánh</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chưng</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ngày</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Tết</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họ</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mua</a:t>
            </a:r>
            <a:r>
              <a:rPr lang="en-US" altLang="en-US" sz="1900" dirty="0">
                <a:latin typeface="Times New Roman" pitchFamily="18" charset="0"/>
                <a:cs typeface="Times New Roman" pitchFamily="18" charset="0"/>
              </a:rPr>
              <a:t> </a:t>
            </a:r>
            <a:r>
              <a:rPr lang="en-US" altLang="en-US" sz="1900" b="1" dirty="0">
                <a:solidFill>
                  <a:srgbClr val="0070C0"/>
                </a:solidFill>
                <a:latin typeface="Times New Roman" pitchFamily="18" charset="0"/>
                <a:cs typeface="Times New Roman" pitchFamily="18" charset="0"/>
              </a:rPr>
              <a:t>132 kg </a:t>
            </a:r>
            <a:r>
              <a:rPr lang="en-US" altLang="en-US" sz="1900" dirty="0" err="1">
                <a:latin typeface="Times New Roman" pitchFamily="18" charset="0"/>
                <a:cs typeface="Times New Roman" pitchFamily="18" charset="0"/>
              </a:rPr>
              <a:t>gồm</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các</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nguyên</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liệu</a:t>
            </a:r>
            <a:r>
              <a:rPr lang="en-US" altLang="en-US" sz="1900" dirty="0">
                <a:latin typeface="Times New Roman" pitchFamily="18" charset="0"/>
                <a:cs typeface="Times New Roman" pitchFamily="18" charset="0"/>
              </a:rPr>
              <a:t>: </a:t>
            </a:r>
            <a:r>
              <a:rPr lang="en-US" altLang="en-US" sz="1900" b="1" dirty="0" err="1">
                <a:latin typeface="Times New Roman" pitchFamily="18" charset="0"/>
                <a:cs typeface="Times New Roman" pitchFamily="18" charset="0"/>
              </a:rPr>
              <a:t>gạo</a:t>
            </a:r>
            <a:r>
              <a:rPr lang="en-US" altLang="en-US" sz="1900" b="1" dirty="0">
                <a:latin typeface="Times New Roman" pitchFamily="18" charset="0"/>
                <a:cs typeface="Times New Roman" pitchFamily="18" charset="0"/>
              </a:rPr>
              <a:t>, </a:t>
            </a:r>
            <a:r>
              <a:rPr lang="en-US" altLang="en-US" sz="1900" b="1" dirty="0" err="1">
                <a:latin typeface="Times New Roman" pitchFamily="18" charset="0"/>
                <a:cs typeface="Times New Roman" pitchFamily="18" charset="0"/>
              </a:rPr>
              <a:t>thịt</a:t>
            </a:r>
            <a:r>
              <a:rPr lang="en-US" altLang="en-US" sz="1900" b="1" dirty="0">
                <a:latin typeface="Times New Roman" pitchFamily="18" charset="0"/>
                <a:cs typeface="Times New Roman" pitchFamily="18" charset="0"/>
              </a:rPr>
              <a:t> </a:t>
            </a:r>
            <a:r>
              <a:rPr lang="en-US" altLang="en-US" sz="1900" b="1" dirty="0" err="1">
                <a:latin typeface="Times New Roman" pitchFamily="18" charset="0"/>
                <a:cs typeface="Times New Roman" pitchFamily="18" charset="0"/>
              </a:rPr>
              <a:t>và</a:t>
            </a:r>
            <a:r>
              <a:rPr lang="en-US" altLang="en-US" sz="1900" b="1" dirty="0">
                <a:latin typeface="Times New Roman" pitchFamily="18" charset="0"/>
                <a:cs typeface="Times New Roman" pitchFamily="18" charset="0"/>
              </a:rPr>
              <a:t> </a:t>
            </a:r>
            <a:r>
              <a:rPr lang="en-US" altLang="en-US" sz="1900" b="1" dirty="0" err="1">
                <a:latin typeface="Times New Roman" pitchFamily="18" charset="0"/>
                <a:cs typeface="Times New Roman" pitchFamily="18" charset="0"/>
              </a:rPr>
              <a:t>đỗ</a:t>
            </a:r>
            <a:r>
              <a:rPr lang="en-US" altLang="en-US" sz="1900" b="1"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có</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khối</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lượng</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tỉ</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lệ</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với</a:t>
            </a:r>
            <a:r>
              <a:rPr lang="en-US" altLang="en-US" sz="1900" dirty="0">
                <a:latin typeface="Times New Roman" pitchFamily="18" charset="0"/>
                <a:cs typeface="Times New Roman" pitchFamily="18" charset="0"/>
              </a:rPr>
              <a:t> </a:t>
            </a:r>
            <a:r>
              <a:rPr lang="en-US" altLang="en-US" sz="1900" b="1" dirty="0">
                <a:solidFill>
                  <a:srgbClr val="0070C0"/>
                </a:solidFill>
                <a:latin typeface="Times New Roman" pitchFamily="18" charset="0"/>
                <a:cs typeface="Times New Roman" pitchFamily="18" charset="0"/>
              </a:rPr>
              <a:t>20; 8; 5</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Tính</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khối</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lượng</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mỗi</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loại</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nguyên</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liệu</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đã</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mua</a:t>
            </a:r>
            <a:r>
              <a:rPr lang="en-US" altLang="en-US" sz="1900" dirty="0">
                <a:latin typeface="Times New Roman" pitchFamily="18" charset="0"/>
                <a:cs typeface="Times New Roman" pitchFamily="18" charset="0"/>
              </a:rPr>
              <a:t>?</a:t>
            </a:r>
            <a:endParaRPr lang="vi-VN" altLang="en-US" sz="1900" dirty="0">
              <a:latin typeface="Times New Roman" pitchFamily="18" charset="0"/>
              <a:cs typeface="Times New Roman" pitchFamily="18" charset="0"/>
            </a:endParaRPr>
          </a:p>
        </p:txBody>
      </p:sp>
      <p:sp>
        <p:nvSpPr>
          <p:cNvPr id="3" name="Rectangle 2"/>
          <p:cNvSpPr>
            <a:spLocks noChangeArrowheads="1"/>
          </p:cNvSpPr>
          <p:nvPr/>
        </p:nvSpPr>
        <p:spPr bwMode="auto">
          <a:xfrm>
            <a:off x="314325" y="3276600"/>
            <a:ext cx="8505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900" b="1" dirty="0" err="1">
                <a:solidFill>
                  <a:srgbClr val="FF0000"/>
                </a:solidFill>
                <a:latin typeface="Times New Roman" pitchFamily="18" charset="0"/>
                <a:cs typeface="Times New Roman" pitchFamily="18" charset="0"/>
              </a:rPr>
              <a:t>Bài</a:t>
            </a:r>
            <a:r>
              <a:rPr lang="en-US" altLang="en-US" sz="1900" b="1" dirty="0">
                <a:solidFill>
                  <a:srgbClr val="FF0000"/>
                </a:solidFill>
                <a:latin typeface="Times New Roman" pitchFamily="18" charset="0"/>
                <a:cs typeface="Times New Roman" pitchFamily="18" charset="0"/>
              </a:rPr>
              <a:t> 4.2:</a:t>
            </a:r>
            <a:r>
              <a:rPr lang="en-US" altLang="en-US" sz="1900" dirty="0">
                <a:solidFill>
                  <a:srgbClr val="FF0000"/>
                </a:solidFill>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Giáp</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Tết</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cổ</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truyền</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trường</a:t>
            </a:r>
            <a:r>
              <a:rPr lang="en-US" altLang="en-US" sz="1900" dirty="0">
                <a:latin typeface="Times New Roman" pitchFamily="18" charset="0"/>
                <a:cs typeface="Times New Roman" pitchFamily="18" charset="0"/>
              </a:rPr>
              <a:t> THCS </a:t>
            </a:r>
            <a:r>
              <a:rPr lang="en-US" altLang="en-US" sz="1900" dirty="0" err="1">
                <a:latin typeface="Times New Roman" pitchFamily="18" charset="0"/>
                <a:cs typeface="Times New Roman" pitchFamily="18" charset="0"/>
              </a:rPr>
              <a:t>Ngũ</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Hiệp</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tổ</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chức</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lễ</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hội</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làm</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bánh</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chưng</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ngày</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Tết</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họ</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mua</a:t>
            </a:r>
            <a:r>
              <a:rPr lang="en-US" altLang="en-US" sz="1900" dirty="0">
                <a:latin typeface="Times New Roman" pitchFamily="18" charset="0"/>
                <a:cs typeface="Times New Roman" pitchFamily="18" charset="0"/>
              </a:rPr>
              <a:t> </a:t>
            </a:r>
            <a:r>
              <a:rPr lang="en-US" altLang="en-US" sz="1900" b="1" dirty="0">
                <a:solidFill>
                  <a:srgbClr val="0070C0"/>
                </a:solidFill>
                <a:latin typeface="Times New Roman" pitchFamily="18" charset="0"/>
                <a:cs typeface="Times New Roman" pitchFamily="18" charset="0"/>
              </a:rPr>
              <a:t>132 kg </a:t>
            </a:r>
            <a:r>
              <a:rPr lang="en-US" altLang="en-US" sz="1900" dirty="0" err="1">
                <a:latin typeface="Times New Roman" pitchFamily="18" charset="0"/>
                <a:cs typeface="Times New Roman" pitchFamily="18" charset="0"/>
              </a:rPr>
              <a:t>gồm</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các</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nguyên</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liệu</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gạo</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thịt</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và</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đỗ</a:t>
            </a:r>
            <a:r>
              <a:rPr lang="en-US" altLang="en-US" sz="1900" dirty="0">
                <a:latin typeface="Times New Roman" pitchFamily="18" charset="0"/>
                <a:cs typeface="Times New Roman" pitchFamily="18" charset="0"/>
              </a:rPr>
              <a:t>. </a:t>
            </a:r>
          </a:p>
          <a:p>
            <a:r>
              <a:rPr lang="en-US" altLang="en-US" sz="1900" dirty="0" err="1">
                <a:latin typeface="Times New Roman" pitchFamily="18" charset="0"/>
                <a:cs typeface="Times New Roman" pitchFamily="18" charset="0"/>
              </a:rPr>
              <a:t>Tỉ</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lệ</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khối</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lượng</a:t>
            </a:r>
            <a:r>
              <a:rPr lang="en-US" altLang="en-US" sz="1900" dirty="0">
                <a:latin typeface="Times New Roman" pitchFamily="18" charset="0"/>
                <a:cs typeface="Times New Roman" pitchFamily="18" charset="0"/>
              </a:rPr>
              <a:t> </a:t>
            </a:r>
            <a:r>
              <a:rPr lang="en-US" altLang="en-US" sz="1900" b="1" dirty="0" err="1">
                <a:solidFill>
                  <a:srgbClr val="00B050"/>
                </a:solidFill>
                <a:latin typeface="Times New Roman" pitchFamily="18" charset="0"/>
                <a:cs typeface="Times New Roman" pitchFamily="18" charset="0"/>
              </a:rPr>
              <a:t>gạo</a:t>
            </a:r>
            <a:r>
              <a:rPr lang="en-US" altLang="en-US" sz="1900" b="1" dirty="0">
                <a:solidFill>
                  <a:srgbClr val="00B050"/>
                </a:solidFill>
                <a:latin typeface="Times New Roman" pitchFamily="18" charset="0"/>
                <a:cs typeface="Times New Roman" pitchFamily="18" charset="0"/>
              </a:rPr>
              <a:t> </a:t>
            </a:r>
            <a:r>
              <a:rPr lang="en-US" altLang="en-US" sz="1900" b="1" dirty="0" err="1">
                <a:solidFill>
                  <a:srgbClr val="00B050"/>
                </a:solidFill>
                <a:latin typeface="Times New Roman" pitchFamily="18" charset="0"/>
                <a:cs typeface="Times New Roman" pitchFamily="18" charset="0"/>
              </a:rPr>
              <a:t>và</a:t>
            </a:r>
            <a:r>
              <a:rPr lang="en-US" altLang="en-US" sz="1900" b="1" dirty="0">
                <a:solidFill>
                  <a:srgbClr val="00B050"/>
                </a:solidFill>
                <a:latin typeface="Times New Roman" pitchFamily="18" charset="0"/>
                <a:cs typeface="Times New Roman" pitchFamily="18" charset="0"/>
              </a:rPr>
              <a:t> </a:t>
            </a:r>
            <a:r>
              <a:rPr lang="en-US" altLang="en-US" sz="1900" b="1" dirty="0" err="1">
                <a:solidFill>
                  <a:srgbClr val="00B050"/>
                </a:solidFill>
                <a:latin typeface="Times New Roman" pitchFamily="18" charset="0"/>
                <a:cs typeface="Times New Roman" pitchFamily="18" charset="0"/>
              </a:rPr>
              <a:t>đỗ</a:t>
            </a:r>
            <a:r>
              <a:rPr lang="en-US" altLang="en-US" sz="1900" b="1" dirty="0">
                <a:solidFill>
                  <a:srgbClr val="00B050"/>
                </a:solidFill>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là</a:t>
            </a:r>
            <a:r>
              <a:rPr lang="en-US" altLang="en-US" sz="1900" dirty="0">
                <a:solidFill>
                  <a:srgbClr val="FF0000"/>
                </a:solidFill>
                <a:latin typeface="Times New Roman" pitchFamily="18" charset="0"/>
                <a:cs typeface="Times New Roman" pitchFamily="18" charset="0"/>
              </a:rPr>
              <a:t> </a:t>
            </a:r>
            <a:r>
              <a:rPr lang="en-US" altLang="en-US" sz="1900" b="1" dirty="0">
                <a:solidFill>
                  <a:srgbClr val="00B050"/>
                </a:solidFill>
                <a:latin typeface="Times New Roman" pitchFamily="18" charset="0"/>
                <a:cs typeface="Times New Roman" pitchFamily="18" charset="0"/>
              </a:rPr>
              <a:t>4 : 1</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tỉ</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lệ</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khối</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lượng</a:t>
            </a:r>
            <a:r>
              <a:rPr lang="en-US" altLang="en-US" sz="1900" dirty="0">
                <a:latin typeface="Times New Roman" pitchFamily="18" charset="0"/>
                <a:cs typeface="Times New Roman" pitchFamily="18" charset="0"/>
              </a:rPr>
              <a:t> </a:t>
            </a:r>
            <a:r>
              <a:rPr lang="en-US" altLang="en-US" sz="1900" b="1" dirty="0" err="1">
                <a:solidFill>
                  <a:srgbClr val="FF0000"/>
                </a:solidFill>
                <a:latin typeface="Times New Roman" pitchFamily="18" charset="0"/>
                <a:cs typeface="Times New Roman" pitchFamily="18" charset="0"/>
              </a:rPr>
              <a:t>gạo</a:t>
            </a:r>
            <a:r>
              <a:rPr lang="en-US" altLang="en-US" sz="1900" b="1" dirty="0">
                <a:solidFill>
                  <a:srgbClr val="FF0000"/>
                </a:solidFill>
                <a:latin typeface="Times New Roman" pitchFamily="18" charset="0"/>
                <a:cs typeface="Times New Roman" pitchFamily="18" charset="0"/>
              </a:rPr>
              <a:t> </a:t>
            </a:r>
            <a:r>
              <a:rPr lang="en-US" altLang="en-US" sz="1900" b="1" dirty="0" err="1">
                <a:solidFill>
                  <a:srgbClr val="FF0000"/>
                </a:solidFill>
                <a:latin typeface="Times New Roman" pitchFamily="18" charset="0"/>
                <a:cs typeface="Times New Roman" pitchFamily="18" charset="0"/>
              </a:rPr>
              <a:t>và</a:t>
            </a:r>
            <a:r>
              <a:rPr lang="en-US" altLang="en-US" sz="1900" b="1" dirty="0">
                <a:solidFill>
                  <a:srgbClr val="FF0000"/>
                </a:solidFill>
                <a:latin typeface="Times New Roman" pitchFamily="18" charset="0"/>
                <a:cs typeface="Times New Roman" pitchFamily="18" charset="0"/>
              </a:rPr>
              <a:t> </a:t>
            </a:r>
            <a:r>
              <a:rPr lang="en-US" altLang="en-US" sz="1900" b="1" dirty="0" err="1">
                <a:solidFill>
                  <a:srgbClr val="FF0000"/>
                </a:solidFill>
                <a:latin typeface="Times New Roman" pitchFamily="18" charset="0"/>
                <a:cs typeface="Times New Roman" pitchFamily="18" charset="0"/>
              </a:rPr>
              <a:t>thịt</a:t>
            </a:r>
            <a:r>
              <a:rPr lang="en-US" altLang="en-US" sz="1900" b="1" dirty="0">
                <a:solidFill>
                  <a:srgbClr val="FF0000"/>
                </a:solidFill>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là</a:t>
            </a:r>
            <a:r>
              <a:rPr lang="en-US" altLang="en-US" sz="1900" dirty="0">
                <a:solidFill>
                  <a:srgbClr val="FF0000"/>
                </a:solidFill>
                <a:latin typeface="Times New Roman" pitchFamily="18" charset="0"/>
                <a:cs typeface="Times New Roman" pitchFamily="18" charset="0"/>
              </a:rPr>
              <a:t> </a:t>
            </a:r>
            <a:r>
              <a:rPr lang="en-US" altLang="en-US" sz="1900" b="1" dirty="0">
                <a:solidFill>
                  <a:srgbClr val="FF0000"/>
                </a:solidFill>
                <a:latin typeface="Times New Roman" pitchFamily="18" charset="0"/>
                <a:cs typeface="Times New Roman" pitchFamily="18" charset="0"/>
              </a:rPr>
              <a:t>5: 2</a:t>
            </a:r>
            <a:endParaRPr lang="en-US" altLang="en-US" sz="1900" dirty="0">
              <a:solidFill>
                <a:srgbClr val="FF0000"/>
              </a:solidFill>
              <a:latin typeface="Times New Roman" pitchFamily="18" charset="0"/>
              <a:cs typeface="Times New Roman" pitchFamily="18" charset="0"/>
            </a:endParaRPr>
          </a:p>
          <a:p>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Tính</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khối</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lượng</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mỗi</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loại</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nguyên</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liệu</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đã</a:t>
            </a:r>
            <a:r>
              <a:rPr lang="en-US" altLang="en-US" sz="1900" dirty="0">
                <a:latin typeface="Times New Roman" pitchFamily="18" charset="0"/>
                <a:cs typeface="Times New Roman" pitchFamily="18" charset="0"/>
              </a:rPr>
              <a:t> </a:t>
            </a:r>
            <a:r>
              <a:rPr lang="en-US" altLang="en-US" sz="1900" dirty="0" err="1">
                <a:latin typeface="Times New Roman" pitchFamily="18" charset="0"/>
                <a:cs typeface="Times New Roman" pitchFamily="18" charset="0"/>
              </a:rPr>
              <a:t>mua</a:t>
            </a:r>
            <a:r>
              <a:rPr lang="en-US" altLang="en-US" sz="1900" dirty="0">
                <a:latin typeface="Times New Roman" pitchFamily="18" charset="0"/>
                <a:cs typeface="Times New Roman" pitchFamily="18" charset="0"/>
              </a:rPr>
              <a:t>?</a:t>
            </a:r>
            <a:endParaRPr lang="vi-VN" altLang="en-US" sz="1900" dirty="0">
              <a:latin typeface="Times New Roman" pitchFamily="18" charset="0"/>
              <a:cs typeface="Times New Roman" pitchFamily="18" charset="0"/>
            </a:endParaRPr>
          </a:p>
        </p:txBody>
      </p:sp>
      <p:sp>
        <p:nvSpPr>
          <p:cNvPr id="5" name="Rectangle 4"/>
          <p:cNvSpPr>
            <a:spLocks noChangeArrowheads="1"/>
          </p:cNvSpPr>
          <p:nvPr/>
        </p:nvSpPr>
        <p:spPr bwMode="auto">
          <a:xfrm>
            <a:off x="4268788" y="1328738"/>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00B050"/>
                </a:solidFill>
                <a:latin typeface="Times New Roman" pitchFamily="18" charset="0"/>
                <a:cs typeface="Times New Roman" pitchFamily="18" charset="0"/>
              </a:rPr>
              <a:t>gạo</a:t>
            </a:r>
            <a:endParaRPr lang="vi-VN" altLang="en-US" b="1">
              <a:solidFill>
                <a:srgbClr val="00B050"/>
              </a:solidFill>
            </a:endParaRPr>
          </a:p>
        </p:txBody>
      </p:sp>
      <p:sp>
        <p:nvSpPr>
          <p:cNvPr id="6" name="Rectangle 5"/>
          <p:cNvSpPr>
            <a:spLocks noChangeArrowheads="1"/>
          </p:cNvSpPr>
          <p:nvPr/>
        </p:nvSpPr>
        <p:spPr bwMode="auto">
          <a:xfrm>
            <a:off x="5511800" y="1341437"/>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err="1">
                <a:solidFill>
                  <a:srgbClr val="00B050"/>
                </a:solidFill>
                <a:latin typeface="Times New Roman" pitchFamily="18" charset="0"/>
                <a:cs typeface="Times New Roman" pitchFamily="18" charset="0"/>
              </a:rPr>
              <a:t>đỗ</a:t>
            </a:r>
            <a:endParaRPr lang="vi-VN" altLang="en-US" b="1" dirty="0">
              <a:solidFill>
                <a:srgbClr val="00B050"/>
              </a:solidFill>
            </a:endParaRPr>
          </a:p>
        </p:txBody>
      </p:sp>
      <p:sp>
        <p:nvSpPr>
          <p:cNvPr id="7" name="Rectangle 6"/>
          <p:cNvSpPr>
            <a:spLocks noChangeArrowheads="1"/>
          </p:cNvSpPr>
          <p:nvPr/>
        </p:nvSpPr>
        <p:spPr bwMode="auto">
          <a:xfrm>
            <a:off x="8044276" y="135021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rgbClr val="00B050"/>
                </a:solidFill>
                <a:latin typeface="Times New Roman" pitchFamily="18" charset="0"/>
                <a:cs typeface="Times New Roman" pitchFamily="18" charset="0"/>
              </a:rPr>
              <a:t>20</a:t>
            </a:r>
            <a:endParaRPr lang="vi-VN" altLang="en-US" dirty="0">
              <a:solidFill>
                <a:srgbClr val="00B050"/>
              </a:solidFill>
            </a:endParaRPr>
          </a:p>
        </p:txBody>
      </p:sp>
      <p:sp>
        <p:nvSpPr>
          <p:cNvPr id="8" name="Rectangle 7"/>
          <p:cNvSpPr>
            <a:spLocks noChangeArrowheads="1"/>
          </p:cNvSpPr>
          <p:nvPr/>
        </p:nvSpPr>
        <p:spPr bwMode="auto">
          <a:xfrm>
            <a:off x="8708578" y="1338648"/>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rgbClr val="00B050"/>
                </a:solidFill>
                <a:latin typeface="Times New Roman" pitchFamily="18" charset="0"/>
                <a:cs typeface="Times New Roman" pitchFamily="18" charset="0"/>
              </a:rPr>
              <a:t>5</a:t>
            </a:r>
            <a:endParaRPr lang="vi-VN" altLang="en-US" dirty="0">
              <a:solidFill>
                <a:srgbClr val="00B050"/>
              </a:solidFill>
            </a:endParaRPr>
          </a:p>
        </p:txBody>
      </p:sp>
      <p:sp>
        <p:nvSpPr>
          <p:cNvPr id="14" name="Rectangle 13"/>
          <p:cNvSpPr>
            <a:spLocks noChangeArrowheads="1"/>
          </p:cNvSpPr>
          <p:nvPr/>
        </p:nvSpPr>
        <p:spPr bwMode="auto">
          <a:xfrm>
            <a:off x="4271496" y="1344548"/>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err="1">
                <a:solidFill>
                  <a:srgbClr val="FF0000"/>
                </a:solidFill>
                <a:latin typeface="Times New Roman" pitchFamily="18" charset="0"/>
                <a:cs typeface="Times New Roman" pitchFamily="18" charset="0"/>
              </a:rPr>
              <a:t>gạo</a:t>
            </a:r>
            <a:endParaRPr lang="vi-VN" altLang="en-US" dirty="0"/>
          </a:p>
        </p:txBody>
      </p:sp>
      <p:sp>
        <p:nvSpPr>
          <p:cNvPr id="15" name="Rectangle 14"/>
          <p:cNvSpPr>
            <a:spLocks noChangeArrowheads="1"/>
          </p:cNvSpPr>
          <p:nvPr/>
        </p:nvSpPr>
        <p:spPr bwMode="auto">
          <a:xfrm>
            <a:off x="4783095" y="1342960"/>
            <a:ext cx="531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err="1">
                <a:solidFill>
                  <a:srgbClr val="FF0000"/>
                </a:solidFill>
                <a:latin typeface="Times New Roman" pitchFamily="18" charset="0"/>
                <a:cs typeface="Times New Roman" pitchFamily="18" charset="0"/>
              </a:rPr>
              <a:t>thịt</a:t>
            </a:r>
            <a:endParaRPr lang="vi-VN" altLang="en-US" dirty="0"/>
          </a:p>
        </p:txBody>
      </p:sp>
      <p:sp>
        <p:nvSpPr>
          <p:cNvPr id="16" name="Rectangle 15"/>
          <p:cNvSpPr>
            <a:spLocks noChangeArrowheads="1"/>
          </p:cNvSpPr>
          <p:nvPr/>
        </p:nvSpPr>
        <p:spPr bwMode="auto">
          <a:xfrm>
            <a:off x="8044276" y="1343437"/>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rgbClr val="FF0000"/>
                </a:solidFill>
                <a:latin typeface="Times New Roman" pitchFamily="18" charset="0"/>
                <a:cs typeface="Times New Roman" pitchFamily="18" charset="0"/>
              </a:rPr>
              <a:t>20</a:t>
            </a:r>
            <a:endParaRPr lang="vi-VN" altLang="en-US" dirty="0"/>
          </a:p>
        </p:txBody>
      </p:sp>
      <p:sp>
        <p:nvSpPr>
          <p:cNvPr id="17" name="Rectangle 16"/>
          <p:cNvSpPr>
            <a:spLocks noChangeArrowheads="1"/>
          </p:cNvSpPr>
          <p:nvPr/>
        </p:nvSpPr>
        <p:spPr bwMode="auto">
          <a:xfrm>
            <a:off x="8445500" y="1333959"/>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rgbClr val="FF0000"/>
                </a:solidFill>
                <a:latin typeface="Times New Roman" pitchFamily="18" charset="0"/>
                <a:cs typeface="Times New Roman" pitchFamily="18" charset="0"/>
              </a:rPr>
              <a:t>8</a:t>
            </a:r>
            <a:endParaRPr lang="vi-VN" altLang="en-US" dirty="0"/>
          </a:p>
        </p:txBody>
      </p:sp>
      <p:sp>
        <p:nvSpPr>
          <p:cNvPr id="19" name="TextBox 18"/>
          <p:cNvSpPr txBox="1">
            <a:spLocks noChangeArrowheads="1"/>
          </p:cNvSpPr>
          <p:nvPr/>
        </p:nvSpPr>
        <p:spPr bwMode="auto">
          <a:xfrm>
            <a:off x="4721185" y="1772816"/>
            <a:ext cx="338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b="1" dirty="0">
                <a:latin typeface="Times New Roman" pitchFamily="18" charset="0"/>
                <a:cs typeface="Times New Roman" pitchFamily="18" charset="0"/>
              </a:rPr>
              <a:t>         </a:t>
            </a:r>
            <a:r>
              <a:rPr lang="en-US" altLang="en-US" b="1" dirty="0">
                <a:solidFill>
                  <a:srgbClr val="00B050"/>
                </a:solidFill>
                <a:latin typeface="Times New Roman" pitchFamily="18" charset="0"/>
                <a:cs typeface="Times New Roman" pitchFamily="18" charset="0"/>
              </a:rPr>
              <a:t>:</a:t>
            </a:r>
            <a:r>
              <a:rPr lang="en-US" altLang="en-US" b="1" dirty="0">
                <a:latin typeface="Times New Roman" pitchFamily="18" charset="0"/>
                <a:cs typeface="Times New Roman" pitchFamily="18" charset="0"/>
              </a:rPr>
              <a:t>       =</a:t>
            </a:r>
            <a:r>
              <a:rPr lang="en-US" altLang="en-US" b="1" dirty="0">
                <a:solidFill>
                  <a:srgbClr val="00B050"/>
                </a:solidFill>
                <a:latin typeface="Times New Roman" pitchFamily="18" charset="0"/>
                <a:cs typeface="Times New Roman" pitchFamily="18" charset="0"/>
              </a:rPr>
              <a:t>       :      </a:t>
            </a:r>
            <a:r>
              <a:rPr lang="en-US" altLang="en-US" b="1" dirty="0">
                <a:latin typeface="Times New Roman" pitchFamily="18" charset="0"/>
                <a:cs typeface="Times New Roman" pitchFamily="18" charset="0"/>
              </a:rPr>
              <a:t>=</a:t>
            </a:r>
            <a:r>
              <a:rPr lang="en-US" altLang="en-US" b="1" dirty="0">
                <a:solidFill>
                  <a:srgbClr val="00B050"/>
                </a:solidFill>
                <a:latin typeface="Times New Roman" pitchFamily="18" charset="0"/>
                <a:cs typeface="Times New Roman" pitchFamily="18" charset="0"/>
              </a:rPr>
              <a:t> </a:t>
            </a:r>
            <a:r>
              <a:rPr lang="en-US" altLang="en-US" sz="1800" b="1" dirty="0">
                <a:solidFill>
                  <a:srgbClr val="00B050"/>
                </a:solidFill>
                <a:latin typeface="Times New Roman" pitchFamily="18" charset="0"/>
                <a:cs typeface="Times New Roman" pitchFamily="18" charset="0"/>
              </a:rPr>
              <a:t>4 : 1           </a:t>
            </a:r>
            <a:endParaRPr lang="vi-VN" altLang="en-US" sz="1800" dirty="0">
              <a:solidFill>
                <a:srgbClr val="00B050"/>
              </a:solidFill>
            </a:endParaRPr>
          </a:p>
        </p:txBody>
      </p:sp>
      <p:sp>
        <p:nvSpPr>
          <p:cNvPr id="27" name="TextBox 26"/>
          <p:cNvSpPr txBox="1">
            <a:spLocks noChangeArrowheads="1"/>
          </p:cNvSpPr>
          <p:nvPr/>
        </p:nvSpPr>
        <p:spPr bwMode="auto">
          <a:xfrm>
            <a:off x="4627563" y="2292350"/>
            <a:ext cx="3573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b="1" dirty="0">
                <a:latin typeface="Times New Roman" pitchFamily="18" charset="0"/>
                <a:cs typeface="Times New Roman" pitchFamily="18" charset="0"/>
              </a:rPr>
              <a:t>         </a:t>
            </a:r>
            <a:r>
              <a:rPr lang="en-US" altLang="en-US" b="1" dirty="0">
                <a:solidFill>
                  <a:srgbClr val="FF0000"/>
                </a:solidFill>
                <a:latin typeface="Times New Roman" pitchFamily="18" charset="0"/>
                <a:cs typeface="Times New Roman" pitchFamily="18" charset="0"/>
              </a:rPr>
              <a:t>:</a:t>
            </a:r>
            <a:r>
              <a:rPr lang="en-US" altLang="en-US" b="1" dirty="0">
                <a:latin typeface="Times New Roman" pitchFamily="18" charset="0"/>
                <a:cs typeface="Times New Roman" pitchFamily="18" charset="0"/>
              </a:rPr>
              <a:t>        =</a:t>
            </a:r>
            <a:r>
              <a:rPr lang="en-US" altLang="en-US" b="1" dirty="0">
                <a:solidFill>
                  <a:srgbClr val="00B050"/>
                </a:solidFill>
                <a:latin typeface="Times New Roman" pitchFamily="18" charset="0"/>
                <a:cs typeface="Times New Roman" pitchFamily="18" charset="0"/>
              </a:rPr>
              <a:t>        :      </a:t>
            </a:r>
            <a:r>
              <a:rPr lang="en-US" altLang="en-US" b="1" dirty="0">
                <a:latin typeface="Times New Roman" pitchFamily="18" charset="0"/>
                <a:cs typeface="Times New Roman" pitchFamily="18" charset="0"/>
              </a:rPr>
              <a:t>=</a:t>
            </a:r>
            <a:r>
              <a:rPr lang="en-US" altLang="en-US" b="1" dirty="0">
                <a:solidFill>
                  <a:srgbClr val="00B050"/>
                </a:solidFill>
                <a:latin typeface="Times New Roman" pitchFamily="18" charset="0"/>
                <a:cs typeface="Times New Roman" pitchFamily="18" charset="0"/>
              </a:rPr>
              <a:t> </a:t>
            </a:r>
            <a:r>
              <a:rPr lang="en-US" altLang="en-US" sz="1800" b="1" dirty="0">
                <a:solidFill>
                  <a:srgbClr val="FF0000"/>
                </a:solidFill>
                <a:latin typeface="Times New Roman" pitchFamily="18" charset="0"/>
                <a:cs typeface="Times New Roman" pitchFamily="18" charset="0"/>
              </a:rPr>
              <a:t>5 </a:t>
            </a:r>
            <a:r>
              <a:rPr lang="en-US" altLang="en-US" sz="1800" b="1" dirty="0">
                <a:solidFill>
                  <a:srgbClr val="00B050"/>
                </a:solidFill>
                <a:latin typeface="Times New Roman" pitchFamily="18" charset="0"/>
                <a:cs typeface="Times New Roman" pitchFamily="18" charset="0"/>
              </a:rPr>
              <a:t>: </a:t>
            </a:r>
            <a:r>
              <a:rPr lang="en-US" altLang="en-US" sz="1800" b="1" dirty="0">
                <a:solidFill>
                  <a:srgbClr val="FF0000"/>
                </a:solidFill>
                <a:latin typeface="Times New Roman" pitchFamily="18" charset="0"/>
                <a:cs typeface="Times New Roman" pitchFamily="18" charset="0"/>
              </a:rPr>
              <a:t>2</a:t>
            </a:r>
            <a:r>
              <a:rPr lang="en-US" altLang="en-US" sz="1800" b="1" dirty="0">
                <a:solidFill>
                  <a:srgbClr val="00B050"/>
                </a:solidFill>
                <a:latin typeface="Times New Roman" pitchFamily="18" charset="0"/>
                <a:cs typeface="Times New Roman" pitchFamily="18" charset="0"/>
              </a:rPr>
              <a:t>           </a:t>
            </a:r>
            <a:endParaRPr lang="vi-VN" altLang="en-US" sz="1800" dirty="0">
              <a:solidFill>
                <a:srgbClr val="00B050"/>
              </a:solidFill>
            </a:endParaRPr>
          </a:p>
        </p:txBody>
      </p:sp>
      <p:pic>
        <p:nvPicPr>
          <p:cNvPr id="1026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563" y="2422525"/>
            <a:ext cx="792162"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330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grpId="1" nodeType="clickEffect">
                                  <p:stCondLst>
                                    <p:cond delay="0"/>
                                  </p:stCondLst>
                                  <p:childTnLst>
                                    <p:animMotion origin="layout" path="M -3.33333E-6 2.31374E-7 L 0.06719 0.06941 " pathEditMode="relative" rAng="0" ptsTypes="AA">
                                      <p:cBhvr>
                                        <p:cTn id="16" dur="2000" fill="hold"/>
                                        <p:tgtEl>
                                          <p:spTgt spid="5"/>
                                        </p:tgtEl>
                                        <p:attrNameLst>
                                          <p:attrName>ppt_x</p:attrName>
                                          <p:attrName>ppt_y</p:attrName>
                                        </p:attrNameLst>
                                      </p:cBhvr>
                                      <p:rCtr x="3351" y="3471"/>
                                    </p:animMotion>
                                  </p:childTnLst>
                                </p:cTn>
                              </p:par>
                              <p:par>
                                <p:cTn id="17" presetID="42" presetClass="path" presetSubtype="0" accel="50000" decel="50000" fill="hold" grpId="1" nodeType="withEffect">
                                  <p:stCondLst>
                                    <p:cond delay="0"/>
                                  </p:stCondLst>
                                  <p:childTnLst>
                                    <p:animMotion origin="layout" path="M 4.72222E-6 -1.4808E-7 L -0.00122 0.06988 " pathEditMode="relative" rAng="0" ptsTypes="AA">
                                      <p:cBhvr>
                                        <p:cTn id="18" dur="2000" fill="hold"/>
                                        <p:tgtEl>
                                          <p:spTgt spid="6"/>
                                        </p:tgtEl>
                                        <p:attrNameLst>
                                          <p:attrName>ppt_x</p:attrName>
                                          <p:attrName>ppt_y</p:attrName>
                                        </p:attrNameLst>
                                      </p:cBhvr>
                                      <p:rCtr x="-69" y="3494"/>
                                    </p:animMotion>
                                  </p:childTnLst>
                                </p:cTn>
                              </p:par>
                              <p:par>
                                <p:cTn id="19" presetID="42" presetClass="path" presetSubtype="0" accel="50000" decel="50000" fill="hold" grpId="1" nodeType="withEffect">
                                  <p:stCondLst>
                                    <p:cond delay="0"/>
                                  </p:stCondLst>
                                  <p:childTnLst>
                                    <p:animMotion origin="layout" path="M -5.55556E-7 9.90282E-7 L -0.21337 0.06617 " pathEditMode="relative" rAng="0" ptsTypes="AA">
                                      <p:cBhvr>
                                        <p:cTn id="20" dur="2000" fill="hold"/>
                                        <p:tgtEl>
                                          <p:spTgt spid="7"/>
                                        </p:tgtEl>
                                        <p:attrNameLst>
                                          <p:attrName>ppt_x</p:attrName>
                                          <p:attrName>ppt_y</p:attrName>
                                        </p:attrNameLst>
                                      </p:cBhvr>
                                      <p:rCtr x="-10677" y="3309"/>
                                    </p:animMotion>
                                  </p:childTnLst>
                                </p:cTn>
                              </p:par>
                              <p:par>
                                <p:cTn id="21" presetID="42" presetClass="path" presetSubtype="0" accel="50000" decel="50000" fill="hold" grpId="1" nodeType="withEffect">
                                  <p:stCondLst>
                                    <p:cond delay="0"/>
                                  </p:stCondLst>
                                  <p:childTnLst>
                                    <p:animMotion origin="layout" path="M 1.11022E-16 1.98519E-6 L -0.22465 0.06802 " pathEditMode="relative" rAng="0" ptsTypes="AA">
                                      <p:cBhvr>
                                        <p:cTn id="22" dur="2000" fill="hold"/>
                                        <p:tgtEl>
                                          <p:spTgt spid="8"/>
                                        </p:tgtEl>
                                        <p:attrNameLst>
                                          <p:attrName>ppt_x</p:attrName>
                                          <p:attrName>ppt_y</p:attrName>
                                        </p:attrNameLst>
                                      </p:cBhvr>
                                      <p:rCtr x="-11233" y="3401"/>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path" presetSubtype="0" accel="50000" decel="50000" fill="hold" grpId="1" nodeType="clickEffect">
                                  <p:stCondLst>
                                    <p:cond delay="0"/>
                                  </p:stCondLst>
                                  <p:childTnLst>
                                    <p:animMotion origin="layout" path="M -5.55556E-7 -3.51226E-6 L 0.05903 0.14045 " pathEditMode="relative" rAng="0" ptsTypes="AA">
                                      <p:cBhvr>
                                        <p:cTn id="40" dur="2000" fill="hold"/>
                                        <p:tgtEl>
                                          <p:spTgt spid="14"/>
                                        </p:tgtEl>
                                        <p:attrNameLst>
                                          <p:attrName>ppt_x</p:attrName>
                                          <p:attrName>ppt_y</p:attrName>
                                        </p:attrNameLst>
                                      </p:cBhvr>
                                      <p:rCtr x="2951" y="7011"/>
                                    </p:animMotion>
                                  </p:childTnLst>
                                </p:cTn>
                              </p:par>
                              <p:par>
                                <p:cTn id="41" presetID="42" presetClass="path" presetSubtype="0" accel="50000" decel="50000" fill="hold" grpId="1" nodeType="withEffect">
                                  <p:stCondLst>
                                    <p:cond delay="0"/>
                                  </p:stCondLst>
                                  <p:childTnLst>
                                    <p:animMotion origin="layout" path="M -3.33333E-6 -2.1379E-6 L 0.06598 0.14068 " pathEditMode="relative" rAng="0" ptsTypes="AA">
                                      <p:cBhvr>
                                        <p:cTn id="42" dur="2000" fill="hold"/>
                                        <p:tgtEl>
                                          <p:spTgt spid="15"/>
                                        </p:tgtEl>
                                        <p:attrNameLst>
                                          <p:attrName>ppt_x</p:attrName>
                                          <p:attrName>ppt_y</p:attrName>
                                        </p:attrNameLst>
                                      </p:cBhvr>
                                      <p:rCtr x="3299" y="7034"/>
                                    </p:animMotion>
                                  </p:childTnLst>
                                </p:cTn>
                              </p:par>
                              <p:par>
                                <p:cTn id="43" presetID="42" presetClass="path" presetSubtype="0" accel="50000" decel="50000" fill="hold" grpId="1" nodeType="withEffect">
                                  <p:stCondLst>
                                    <p:cond delay="0"/>
                                  </p:stCondLst>
                                  <p:childTnLst>
                                    <p:animMotion origin="layout" path="M -5.55556E-7 -2.1379E-6 L -0.21337 0.14068 " pathEditMode="relative" rAng="0" ptsTypes="AA">
                                      <p:cBhvr>
                                        <p:cTn id="44" dur="2000" fill="hold"/>
                                        <p:tgtEl>
                                          <p:spTgt spid="16"/>
                                        </p:tgtEl>
                                        <p:attrNameLst>
                                          <p:attrName>ppt_x</p:attrName>
                                          <p:attrName>ppt_y</p:attrName>
                                        </p:attrNameLst>
                                      </p:cBhvr>
                                      <p:rCtr x="-10677" y="7034"/>
                                    </p:animMotion>
                                  </p:childTnLst>
                                </p:cTn>
                              </p:par>
                              <p:par>
                                <p:cTn id="45" presetID="42" presetClass="path" presetSubtype="0" accel="50000" decel="50000" fill="hold" grpId="1" nodeType="withEffect">
                                  <p:stCondLst>
                                    <p:cond delay="0"/>
                                  </p:stCondLst>
                                  <p:childTnLst>
                                    <p:animMotion origin="layout" path="M 4.44444E-6 6.10828E-7 L -0.19514 0.14438 " pathEditMode="relative" rAng="0" ptsTypes="AA">
                                      <p:cBhvr>
                                        <p:cTn id="46" dur="2000" fill="hold"/>
                                        <p:tgtEl>
                                          <p:spTgt spid="17"/>
                                        </p:tgtEl>
                                        <p:attrNameLst>
                                          <p:attrName>ppt_x</p:attrName>
                                          <p:attrName>ppt_y</p:attrName>
                                        </p:attrNameLst>
                                      </p:cBhvr>
                                      <p:rCtr x="-9757" y="7219"/>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nodeType="clickEffect">
                                  <p:stCondLst>
                                    <p:cond delay="0"/>
                                  </p:stCondLst>
                                  <p:childTnLst>
                                    <p:set>
                                      <p:cBhvr>
                                        <p:cTn id="54" dur="1" fill="hold">
                                          <p:stCondLst>
                                            <p:cond delay="0"/>
                                          </p:stCondLst>
                                        </p:cTn>
                                        <p:tgtEl>
                                          <p:spTgt spid="10263"/>
                                        </p:tgtEl>
                                        <p:attrNameLst>
                                          <p:attrName>style.visibility</p:attrName>
                                        </p:attrNameLst>
                                      </p:cBhvr>
                                      <p:to>
                                        <p:strVal val="visible"/>
                                      </p:to>
                                    </p:set>
                                    <p:animEffect transition="in" filter="barn(inVertical)">
                                      <p:cBhvr>
                                        <p:cTn id="55" dur="500"/>
                                        <p:tgtEl>
                                          <p:spTgt spid="1026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 calcmode="lin" valueType="num">
                                      <p:cBhvr additive="base">
                                        <p:cTn id="6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1" end="1"/>
                                            </p:txEl>
                                          </p:spTgt>
                                        </p:tgtEl>
                                        <p:attrNameLst>
                                          <p:attrName>style.visibility</p:attrName>
                                        </p:attrNameLst>
                                      </p:cBhvr>
                                      <p:to>
                                        <p:strVal val="visible"/>
                                      </p:to>
                                    </p:set>
                                    <p:anim calcmode="lin" valueType="num">
                                      <p:cBhvr additive="base">
                                        <p:cTn id="6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
                                            <p:txEl>
                                              <p:pRg st="2" end="2"/>
                                            </p:txEl>
                                          </p:spTgt>
                                        </p:tgtEl>
                                        <p:attrNameLst>
                                          <p:attrName>style.visibility</p:attrName>
                                        </p:attrNameLst>
                                      </p:cBhvr>
                                      <p:to>
                                        <p:strVal val="visible"/>
                                      </p:to>
                                    </p:set>
                                    <p:anim calcmode="lin" valueType="num">
                                      <p:cBhvr additive="base">
                                        <p:cTn id="7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14" grpId="0"/>
      <p:bldP spid="14" grpId="1"/>
      <p:bldP spid="15" grpId="0"/>
      <p:bldP spid="15" grpId="1"/>
      <p:bldP spid="16" grpId="0"/>
      <p:bldP spid="16" grpId="1"/>
      <p:bldP spid="17" grpId="0"/>
      <p:bldP spid="17" grpId="1"/>
      <p:bldP spid="19"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652463"/>
            <a:ext cx="268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ltLang="en-US" sz="1400">
              <a:latin typeface="Times New Roman" pitchFamily="18" charset="0"/>
              <a:ea typeface="Calibri" pitchFamily="34" charset="0"/>
              <a:cs typeface="Times New Roman" pitchFamily="18" charset="0"/>
            </a:endParaRPr>
          </a:p>
          <a:p>
            <a:r>
              <a:rPr lang="vi-VN" altLang="en-US" sz="1400">
                <a:latin typeface="Times New Roman" pitchFamily="18" charset="0"/>
                <a:ea typeface="Calibri" pitchFamily="34" charset="0"/>
                <a:cs typeface="Times New Roman" pitchFamily="18" charset="0"/>
              </a:rPr>
              <a:t> </a:t>
            </a:r>
            <a:r>
              <a:rPr lang="en-US" altLang="en-US" sz="1100">
                <a:ea typeface="Calibri" pitchFamily="34" charset="0"/>
                <a:cs typeface="Times New Roman" pitchFamily="18" charset="0"/>
              </a:rPr>
              <a:t> </a:t>
            </a:r>
            <a:endParaRPr lang="en-US" altLang="en-US" sz="1800">
              <a:ea typeface="Calibri" pitchFamily="34" charset="0"/>
              <a:cs typeface="Times New Roman" pitchFamily="18" charset="0"/>
            </a:endParaRPr>
          </a:p>
        </p:txBody>
      </p:sp>
      <p:sp>
        <p:nvSpPr>
          <p:cNvPr id="11" name="TextBox 10"/>
          <p:cNvSpPr txBox="1">
            <a:spLocks noChangeArrowheads="1"/>
          </p:cNvSpPr>
          <p:nvPr/>
        </p:nvSpPr>
        <p:spPr bwMode="auto">
          <a:xfrm>
            <a:off x="2051720" y="2093364"/>
            <a:ext cx="431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1: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a:t>
            </a:r>
          </a:p>
        </p:txBody>
      </p:sp>
      <p:sp>
        <p:nvSpPr>
          <p:cNvPr id="2" name="TextBox 1"/>
          <p:cNvSpPr txBox="1">
            <a:spLocks noChangeArrowheads="1"/>
          </p:cNvSpPr>
          <p:nvPr/>
        </p:nvSpPr>
        <p:spPr bwMode="auto">
          <a:xfrm>
            <a:off x="2376488" y="3525838"/>
            <a:ext cx="297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a:latin typeface="Times New Roman" pitchFamily="18" charset="0"/>
                <a:cs typeface="Times New Roman" pitchFamily="18" charset="0"/>
              </a:rPr>
              <a:t>= 36 – 12 – 5 + 7,75</a:t>
            </a:r>
          </a:p>
          <a:p>
            <a:r>
              <a:rPr lang="en-US" sz="2400">
                <a:latin typeface="Times New Roman" pitchFamily="18" charset="0"/>
                <a:cs typeface="Times New Roman" pitchFamily="18" charset="0"/>
              </a:rPr>
              <a:t>= 26,75</a:t>
            </a:r>
            <a:endParaRPr lang="vi-VN" sz="2400">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2643188" y="2789238"/>
          <a:ext cx="2235200" cy="736600"/>
        </p:xfrm>
        <a:graphic>
          <a:graphicData uri="http://schemas.openxmlformats.org/presentationml/2006/ole">
            <mc:AlternateContent xmlns:mc="http://schemas.openxmlformats.org/markup-compatibility/2006">
              <mc:Choice xmlns:v="urn:schemas-microsoft-com:vml" Requires="v">
                <p:oleObj spid="_x0000_s1092" name="Equation" r:id="rId3" imgW="2235200" imgH="736600" progId="Equation.DSMT4">
                  <p:embed/>
                </p:oleObj>
              </mc:Choice>
              <mc:Fallback>
                <p:oleObj name="Equation" r:id="rId3" imgW="2235200" imgH="736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789238"/>
                        <a:ext cx="2235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a:spLocks noChangeArrowheads="1"/>
          </p:cNvSpPr>
          <p:nvPr/>
        </p:nvSpPr>
        <p:spPr bwMode="auto">
          <a:xfrm>
            <a:off x="34976" y="156201"/>
            <a:ext cx="9032824" cy="751849"/>
          </a:xfrm>
          <a:prstGeom prst="rect">
            <a:avLst/>
          </a:prstGeom>
          <a:solidFill>
            <a:srgbClr val="92D050"/>
          </a:solidFill>
          <a:ln>
            <a:solidFill>
              <a:srgbClr val="FFFF00"/>
            </a:solidFill>
          </a:ln>
          <a:scene3d>
            <a:camera prst="orthographicFront"/>
            <a:lightRig rig="threePt" dir="t"/>
          </a:scene3d>
          <a:sp3d>
            <a:bevelT prst="angle"/>
          </a:sp3d>
        </p:spPr>
        <p:txBody>
          <a:bodyPr lIns="91435" tIns="45718" rIns="91435" bIns="45718">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150000"/>
              </a:lnSpc>
              <a:spcAft>
                <a:spcPts val="800"/>
              </a:spcAft>
              <a:defRPr/>
            </a:pPr>
            <a:endParaRPr lang="en-US" altLang="en-US" sz="2800" dirty="0">
              <a:latin typeface="Calibri" pitchFamily="34" charset="0"/>
              <a:ea typeface="Calibri" pitchFamily="34" charset="0"/>
              <a:cs typeface="Times New Roman" pitchFamily="18" charset="0"/>
            </a:endParaRPr>
          </a:p>
        </p:txBody>
      </p:sp>
      <p:sp>
        <p:nvSpPr>
          <p:cNvPr id="8" name="Rectangle 2"/>
          <p:cNvSpPr>
            <a:spLocks noChangeArrowheads="1"/>
          </p:cNvSpPr>
          <p:nvPr/>
        </p:nvSpPr>
        <p:spPr bwMode="auto">
          <a:xfrm>
            <a:off x="152400" y="76200"/>
            <a:ext cx="8534400" cy="831850"/>
          </a:xfrm>
          <a:prstGeom prst="rect">
            <a:avLst/>
          </a:prstGeom>
          <a:noFill/>
          <a:ln w="38100">
            <a:noFill/>
          </a:ln>
        </p:spPr>
        <p:style>
          <a:lnRef idx="2">
            <a:schemeClr val="accent4"/>
          </a:lnRef>
          <a:fillRef idx="1">
            <a:schemeClr val="lt1"/>
          </a:fillRef>
          <a:effectRef idx="0">
            <a:schemeClr val="accent4"/>
          </a:effectRef>
          <a:fontRef idx="minor">
            <a:schemeClr val="dk1"/>
          </a:fontRef>
        </p:style>
        <p:txBody>
          <a:bodyPr anchor="ctr">
            <a:spAutoFit/>
          </a:bodyPr>
          <a:lstStyle/>
          <a:p>
            <a:pPr>
              <a:defRPr/>
            </a:pPr>
            <a:r>
              <a:rPr lang="en-US" altLang="en-US" sz="2400" b="1" dirty="0">
                <a:solidFill>
                  <a:srgbClr val="FF0000"/>
                </a:solidFill>
                <a:latin typeface="Times New Roman" panose="02020603050405020304" pitchFamily="18" charset="0"/>
                <a:cs typeface="Times New Roman" panose="02020603050405020304" pitchFamily="18" charset="0"/>
              </a:rPr>
              <a:t>I.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toán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có</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lời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phát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triển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từ</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toán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về</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phép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tính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trong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tập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hợp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số</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hữu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tỉ</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871592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36538" y="1128713"/>
            <a:ext cx="8505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b="1" dirty="0" err="1">
                <a:solidFill>
                  <a:srgbClr val="FF0000"/>
                </a:solidFill>
                <a:latin typeface="Times New Roman" pitchFamily="18" charset="0"/>
                <a:cs typeface="Times New Roman" pitchFamily="18" charset="0"/>
              </a:rPr>
              <a:t>Bài</a:t>
            </a:r>
            <a:r>
              <a:rPr lang="en-US" altLang="en-US" sz="2000" b="1" dirty="0">
                <a:solidFill>
                  <a:srgbClr val="FF0000"/>
                </a:solidFill>
                <a:latin typeface="Times New Roman" pitchFamily="18" charset="0"/>
                <a:cs typeface="Times New Roman" pitchFamily="18" charset="0"/>
              </a:rPr>
              <a:t> 4.2:</a:t>
            </a:r>
            <a:r>
              <a:rPr lang="en-US" altLang="en-US" sz="2000" dirty="0">
                <a:solidFill>
                  <a:srgbClr val="FF0000"/>
                </a:solidFill>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Giáp</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Tết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cổ</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truyền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trường</a:t>
            </a:r>
            <a:r>
              <a:rPr lang="en-US" altLang="en-US" sz="2000" dirty="0">
                <a:latin typeface="Times New Roman" pitchFamily="18" charset="0"/>
                <a:cs typeface="Times New Roman" pitchFamily="18" charset="0"/>
              </a:rPr>
              <a:t> THCS </a:t>
            </a:r>
            <a:r>
              <a:rPr lang="en-US" altLang="en-US" sz="2000" dirty="0" err="1">
                <a:latin typeface="Times New Roman" pitchFamily="18" charset="0"/>
                <a:cs typeface="Times New Roman" pitchFamily="18" charset="0"/>
              </a:rPr>
              <a:t>Ngũ</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Hiệp</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tổ</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chức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lễ</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hội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làm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bánh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chưng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ngày</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Tết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họ</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mua</a:t>
            </a:r>
            <a:r>
              <a:rPr lang="en-US" altLang="en-US" sz="2000" dirty="0">
                <a:latin typeface="Times New Roman" pitchFamily="18" charset="0"/>
                <a:cs typeface="Times New Roman" pitchFamily="18" charset="0"/>
              </a:rPr>
              <a:t> </a:t>
            </a:r>
            <a:r>
              <a:rPr lang="en-US" altLang="en-US" sz="2000" b="1" dirty="0">
                <a:solidFill>
                  <a:srgbClr val="0070C0"/>
                </a:solidFill>
                <a:latin typeface="Times New Roman" pitchFamily="18" charset="0"/>
                <a:cs typeface="Times New Roman" pitchFamily="18" charset="0"/>
              </a:rPr>
              <a:t>132 kg </a:t>
            </a:r>
            <a:r>
              <a:rPr lang="en-US" altLang="en-US" sz="2000" dirty="0" err="1">
                <a:latin typeface="Times New Roman" pitchFamily="18" charset="0"/>
                <a:cs typeface="Times New Roman" pitchFamily="18" charset="0"/>
              </a:rPr>
              <a:t>gồm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các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nguyên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liệu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gạo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thịt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và</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đỗ</a:t>
            </a:r>
            <a:r>
              <a:rPr lang="en-US" altLang="en-US" sz="2000" dirty="0">
                <a:latin typeface="Times New Roman" pitchFamily="18" charset="0"/>
                <a:cs typeface="Times New Roman" pitchFamily="18" charset="0"/>
              </a:rPr>
              <a:t>. </a:t>
            </a:r>
          </a:p>
          <a:p>
            <a:r>
              <a:rPr lang="en-US" altLang="en-US" sz="2000" dirty="0" err="1">
                <a:latin typeface="Times New Roman" pitchFamily="18" charset="0"/>
                <a:cs typeface="Times New Roman" pitchFamily="18" charset="0"/>
              </a:rPr>
              <a:t>Tỉ</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lệ</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khối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lượng</a:t>
            </a:r>
            <a:r>
              <a:rPr lang="en-US" altLang="en-US" sz="2000" dirty="0">
                <a:latin typeface="Times New Roman" pitchFamily="18" charset="0"/>
                <a:cs typeface="Times New Roman" pitchFamily="18" charset="0"/>
              </a:rPr>
              <a:t> </a:t>
            </a:r>
            <a:r>
              <a:rPr lang="en-US" altLang="en-US" sz="2000" b="1" dirty="0" err="1">
                <a:solidFill>
                  <a:srgbClr val="00B050"/>
                </a:solidFill>
                <a:latin typeface="Times New Roman" pitchFamily="18" charset="0"/>
                <a:cs typeface="Times New Roman" pitchFamily="18" charset="0"/>
              </a:rPr>
              <a:t>gạo</a:t>
            </a:r>
            <a:r>
              <a:rPr lang="en-US" altLang="en-US" sz="2000" b="1" dirty="0">
                <a:solidFill>
                  <a:srgbClr val="00B050"/>
                </a:solidFill>
                <a:latin typeface="Times New Roman" pitchFamily="18" charset="0"/>
                <a:cs typeface="Times New Roman" pitchFamily="18" charset="0"/>
              </a:rPr>
              <a:t> </a:t>
            </a:r>
            <a:r>
              <a:rPr lang="en-US" altLang="en-US" sz="2000" b="1" dirty="0" err="1">
                <a:solidFill>
                  <a:srgbClr val="00B050"/>
                </a:solidFill>
                <a:latin typeface="Times New Roman" pitchFamily="18" charset="0"/>
                <a:cs typeface="Times New Roman" pitchFamily="18" charset="0"/>
              </a:rPr>
              <a:t>và</a:t>
            </a:r>
            <a:r>
              <a:rPr lang="en-US" altLang="en-US" sz="2000" b="1" dirty="0">
                <a:solidFill>
                  <a:srgbClr val="00B050"/>
                </a:solidFill>
                <a:latin typeface="Times New Roman" pitchFamily="18" charset="0"/>
                <a:cs typeface="Times New Roman" pitchFamily="18" charset="0"/>
              </a:rPr>
              <a:t> </a:t>
            </a:r>
            <a:r>
              <a:rPr lang="en-US" altLang="en-US" sz="2000" b="1" dirty="0" err="1">
                <a:solidFill>
                  <a:srgbClr val="00B050"/>
                </a:solidFill>
                <a:latin typeface="Times New Roman" pitchFamily="18" charset="0"/>
                <a:cs typeface="Times New Roman" pitchFamily="18" charset="0"/>
              </a:rPr>
              <a:t>đỗ</a:t>
            </a:r>
            <a:r>
              <a:rPr lang="en-US" altLang="en-US" sz="2000" b="1" dirty="0">
                <a:solidFill>
                  <a:srgbClr val="FF0000"/>
                </a:solidFill>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là</a:t>
            </a:r>
            <a:r>
              <a:rPr lang="en-US" altLang="en-US" sz="2000" dirty="0">
                <a:solidFill>
                  <a:srgbClr val="FF0000"/>
                </a:solidFill>
                <a:latin typeface="Times New Roman" pitchFamily="18" charset="0"/>
                <a:cs typeface="Times New Roman" pitchFamily="18" charset="0"/>
              </a:rPr>
              <a:t> </a:t>
            </a:r>
            <a:r>
              <a:rPr lang="en-US" altLang="en-US" sz="2000" b="1" dirty="0">
                <a:solidFill>
                  <a:srgbClr val="00B050"/>
                </a:solidFill>
                <a:latin typeface="Times New Roman" pitchFamily="18" charset="0"/>
                <a:cs typeface="Times New Roman" pitchFamily="18" charset="0"/>
              </a:rPr>
              <a:t>4 : 1</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tỉ</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lệ</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khối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lượng</a:t>
            </a:r>
            <a:r>
              <a:rPr lang="en-US" altLang="en-US" sz="2000" dirty="0">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gạo</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và</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thịt</a:t>
            </a:r>
            <a:r>
              <a:rPr lang="en-US" altLang="en-US" sz="2000" b="1" dirty="0">
                <a:solidFill>
                  <a:srgbClr val="FF0000"/>
                </a:solidFill>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là</a:t>
            </a:r>
            <a:r>
              <a:rPr lang="en-US" altLang="en-US" sz="2000" dirty="0">
                <a:solidFill>
                  <a:srgbClr val="FF0000"/>
                </a:solidFill>
                <a:latin typeface="Times New Roman" pitchFamily="18" charset="0"/>
                <a:cs typeface="Times New Roman" pitchFamily="18" charset="0"/>
              </a:rPr>
              <a:t> </a:t>
            </a:r>
            <a:r>
              <a:rPr lang="en-US" altLang="en-US" sz="2000" b="1" dirty="0">
                <a:solidFill>
                  <a:srgbClr val="FF0000"/>
                </a:solidFill>
                <a:latin typeface="Times New Roman" pitchFamily="18" charset="0"/>
                <a:cs typeface="Times New Roman" pitchFamily="18" charset="0"/>
              </a:rPr>
              <a:t>5: 2</a:t>
            </a:r>
            <a:endParaRPr lang="en-US" altLang="en-US" sz="2000" dirty="0">
              <a:solidFill>
                <a:srgbClr val="FF0000"/>
              </a:solidFill>
              <a:latin typeface="Times New Roman" pitchFamily="18" charset="0"/>
              <a:cs typeface="Times New Roman" pitchFamily="18" charset="0"/>
            </a:endParaRPr>
          </a:p>
          <a:p>
            <a:r>
              <a:rPr lang="en-US" altLang="en-US" sz="2000" dirty="0" err="1">
                <a:latin typeface="Times New Roman" pitchFamily="18" charset="0"/>
                <a:cs typeface="Times New Roman" pitchFamily="18" charset="0"/>
              </a:rPr>
              <a:t>Tính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khối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lượng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mỗi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loại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nguyên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liệu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đã</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mua</a:t>
            </a:r>
            <a:r>
              <a:rPr lang="en-US" altLang="en-US" sz="2000" dirty="0">
                <a:latin typeface="Times New Roman" pitchFamily="18" charset="0"/>
                <a:cs typeface="Times New Roman" pitchFamily="18" charset="0"/>
              </a:rPr>
              <a:t>?</a:t>
            </a:r>
            <a:endParaRPr lang="vi-VN" altLang="en-US" sz="2000" dirty="0">
              <a:latin typeface="Times New Roman" pitchFamily="18" charset="0"/>
              <a:cs typeface="Times New Roman" pitchFamily="18" charset="0"/>
            </a:endParaRPr>
          </a:p>
        </p:txBody>
      </p:sp>
      <p:sp>
        <p:nvSpPr>
          <p:cNvPr id="4" name="TextBox 3"/>
          <p:cNvSpPr txBox="1">
            <a:spLocks noChangeArrowheads="1"/>
          </p:cNvSpPr>
          <p:nvPr/>
        </p:nvSpPr>
        <p:spPr bwMode="auto">
          <a:xfrm>
            <a:off x="471488" y="5589588"/>
            <a:ext cx="1652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a:t>………….</a:t>
            </a:r>
            <a:endParaRPr lang="vi-VN" altLang="en-US"/>
          </a:p>
        </p:txBody>
      </p:sp>
      <p:sp>
        <p:nvSpPr>
          <p:cNvPr id="11" name="Rectangle 10"/>
          <p:cNvSpPr/>
          <p:nvPr/>
        </p:nvSpPr>
        <p:spPr>
          <a:xfrm>
            <a:off x="3276600" y="76200"/>
            <a:ext cx="5638800" cy="7810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4277" name="TextBox 11"/>
          <p:cNvSpPr txBox="1">
            <a:spLocks noChangeArrowheads="1"/>
          </p:cNvSpPr>
          <p:nvPr/>
        </p:nvSpPr>
        <p:spPr bwMode="auto">
          <a:xfrm>
            <a:off x="3276600" y="266700"/>
            <a:ext cx="680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b="1">
                <a:solidFill>
                  <a:srgbClr val="FF0000"/>
                </a:solidFill>
                <a:latin typeface="Times New Roman" pitchFamily="18" charset="0"/>
                <a:cs typeface="Times New Roman" pitchFamily="18" charset="0"/>
              </a:rPr>
              <a:t>Bài 4:</a:t>
            </a:r>
            <a:r>
              <a:rPr lang="en-US" b="1">
                <a:latin typeface="Times New Roman" pitchFamily="18" charset="0"/>
                <a:cs typeface="Times New Roman" pitchFamily="18" charset="0"/>
              </a:rPr>
              <a:t> </a:t>
            </a:r>
            <a:r>
              <a:rPr lang="en-US">
                <a:latin typeface="Times New Roman" pitchFamily="18" charset="0"/>
                <a:cs typeface="Times New Roman" pitchFamily="18" charset="0"/>
              </a:rPr>
              <a:t>Tìm </a:t>
            </a:r>
            <a:r>
              <a:rPr lang="en-US" i="1">
                <a:latin typeface="Times New Roman" pitchFamily="18" charset="0"/>
                <a:cs typeface="Times New Roman" pitchFamily="18" charset="0"/>
              </a:rPr>
              <a:t>x, y, z </a:t>
            </a:r>
            <a:r>
              <a:rPr lang="en-US">
                <a:latin typeface="Times New Roman" pitchFamily="18" charset="0"/>
                <a:cs typeface="Times New Roman" pitchFamily="18" charset="0"/>
              </a:rPr>
              <a:t>biết                       và </a:t>
            </a:r>
            <a:endParaRPr lang="vi-VN" b="1">
              <a:latin typeface="Times New Roman" pitchFamily="18" charset="0"/>
              <a:cs typeface="Times New Roman" pitchFamily="18" charset="0"/>
            </a:endParaRPr>
          </a:p>
        </p:txBody>
      </p:sp>
      <p:graphicFrame>
        <p:nvGraphicFramePr>
          <p:cNvPr id="54278" name="Object 12"/>
          <p:cNvGraphicFramePr>
            <a:graphicFrameLocks noChangeAspect="1"/>
          </p:cNvGraphicFramePr>
          <p:nvPr/>
        </p:nvGraphicFramePr>
        <p:xfrm>
          <a:off x="5667375" y="168275"/>
          <a:ext cx="1193800" cy="609600"/>
        </p:xfrm>
        <a:graphic>
          <a:graphicData uri="http://schemas.openxmlformats.org/presentationml/2006/ole">
            <mc:AlternateContent xmlns:mc="http://schemas.openxmlformats.org/markup-compatibility/2006">
              <mc:Choice xmlns:v="urn:schemas-microsoft-com:vml" Requires="v">
                <p:oleObj spid="_x0000_s16721" name="Equation" r:id="rId3" imgW="1193800" imgH="609600" progId="Equation.DSMT4">
                  <p:embed/>
                </p:oleObj>
              </mc:Choice>
              <mc:Fallback>
                <p:oleObj name="Equation" r:id="rId3" imgW="1193800" imgH="609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168275"/>
                        <a:ext cx="119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9" name="Object 13"/>
          <p:cNvGraphicFramePr>
            <a:graphicFrameLocks noChangeAspect="1"/>
          </p:cNvGraphicFramePr>
          <p:nvPr/>
        </p:nvGraphicFramePr>
        <p:xfrm>
          <a:off x="7353300" y="374650"/>
          <a:ext cx="1511300" cy="292100"/>
        </p:xfrm>
        <a:graphic>
          <a:graphicData uri="http://schemas.openxmlformats.org/presentationml/2006/ole">
            <mc:AlternateContent xmlns:mc="http://schemas.openxmlformats.org/markup-compatibility/2006">
              <mc:Choice xmlns:v="urn:schemas-microsoft-com:vml" Requires="v">
                <p:oleObj spid="_x0000_s16722" name="Equation" r:id="rId5" imgW="1511300" imgH="292100" progId="Equation.DSMT4">
                  <p:embed/>
                </p:oleObj>
              </mc:Choice>
              <mc:Fallback>
                <p:oleObj name="Equation" r:id="rId5" imgW="15113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3300" y="374650"/>
                        <a:ext cx="1511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a:spLocks noChangeArrowheads="1"/>
          </p:cNvSpPr>
          <p:nvPr/>
        </p:nvSpPr>
        <p:spPr bwMode="auto">
          <a:xfrm>
            <a:off x="254000" y="2438400"/>
            <a:ext cx="85026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sz="2000" b="1" dirty="0" err="1">
                <a:latin typeface="Times New Roman" pitchFamily="18" charset="0"/>
                <a:ea typeface="Calibri" pitchFamily="34" charset="0"/>
                <a:cs typeface="Times New Roman" pitchFamily="18" charset="0"/>
              </a:rPr>
              <a:t>Giải</a:t>
            </a:r>
            <a:endParaRPr lang="vi-VN" sz="2000" dirty="0">
              <a:latin typeface="Calibri" pitchFamily="34" charset="0"/>
              <a:ea typeface="Calibri" pitchFamily="34" charset="0"/>
              <a:cs typeface="Times New Roman" pitchFamily="18" charset="0"/>
            </a:endParaRPr>
          </a:p>
          <a:p>
            <a:pPr algn="just"/>
            <a:r>
              <a:rPr lang="en-US" sz="2000" dirty="0" err="1">
                <a:latin typeface="Times New Roman" pitchFamily="18" charset="0"/>
                <a:ea typeface="Calibri" pitchFamily="34" charset="0"/>
                <a:cs typeface="Times New Roman" pitchFamily="18" charset="0"/>
              </a:rPr>
              <a:t>Gọi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khối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lượng</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gạo</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thịt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và</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đỗ</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lần</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là</a:t>
            </a:r>
            <a:r>
              <a:rPr lang="en-US" sz="2000" dirty="0">
                <a:latin typeface="Times New Roman" pitchFamily="18" charset="0"/>
                <a:ea typeface="Calibri" pitchFamily="34" charset="0"/>
                <a:cs typeface="Times New Roman" pitchFamily="18" charset="0"/>
              </a:rPr>
              <a:t> x, y, z (kg) (ĐK: x, y, z &gt; 0)</a:t>
            </a:r>
            <a:endParaRPr lang="vi-VN" sz="2000" dirty="0">
              <a:latin typeface="Calibri" pitchFamily="34" charset="0"/>
              <a:ea typeface="Calibri" pitchFamily="34" charset="0"/>
              <a:cs typeface="Times New Roman" pitchFamily="18" charset="0"/>
            </a:endParaRPr>
          </a:p>
          <a:p>
            <a:pPr algn="just">
              <a:lnSpc>
                <a:spcPct val="150000"/>
              </a:lnSpc>
            </a:pPr>
            <a:r>
              <a:rPr lang="en-US" sz="2000" dirty="0" err="1">
                <a:latin typeface="Times New Roman" pitchFamily="18" charset="0"/>
                <a:ea typeface="Calibri" pitchFamily="34" charset="0"/>
                <a:cs typeface="Times New Roman" pitchFamily="18" charset="0"/>
              </a:rPr>
              <a:t>Vì</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họ</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mua</a:t>
            </a:r>
            <a:r>
              <a:rPr lang="en-US" sz="2000" dirty="0">
                <a:latin typeface="Times New Roman" pitchFamily="18" charset="0"/>
                <a:ea typeface="Calibri" pitchFamily="34" charset="0"/>
                <a:cs typeface="Times New Roman" pitchFamily="18" charset="0"/>
              </a:rPr>
              <a:t> 132 kg </a:t>
            </a:r>
            <a:r>
              <a:rPr lang="en-US" sz="2000" dirty="0" err="1">
                <a:latin typeface="Times New Roman" pitchFamily="18" charset="0"/>
                <a:ea typeface="Calibri" pitchFamily="34" charset="0"/>
                <a:cs typeface="Times New Roman" pitchFamily="18" charset="0"/>
              </a:rPr>
              <a:t>gồm</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các</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nguyên</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liệu</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gạo</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thịt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và</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đỗ</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nên</a:t>
            </a:r>
            <a:r>
              <a:rPr lang="en-US" sz="2000" dirty="0">
                <a:latin typeface="Times New Roman" pitchFamily="18" charset="0"/>
                <a:ea typeface="Calibri" pitchFamily="34" charset="0"/>
                <a:cs typeface="Times New Roman" pitchFamily="18" charset="0"/>
              </a:rPr>
              <a:t> ta </a:t>
            </a:r>
            <a:r>
              <a:rPr lang="en-US" sz="2000" dirty="0" err="1">
                <a:latin typeface="Times New Roman" pitchFamily="18" charset="0"/>
                <a:ea typeface="Calibri" pitchFamily="34" charset="0"/>
                <a:cs typeface="Times New Roman" pitchFamily="18" charset="0"/>
              </a:rPr>
              <a:t>có</a:t>
            </a:r>
            <a:r>
              <a:rPr lang="en-US" sz="2000" dirty="0">
                <a:latin typeface="Times New Roman" pitchFamily="18" charset="0"/>
                <a:ea typeface="Calibri" pitchFamily="34" charset="0"/>
                <a:cs typeface="Times New Roman" pitchFamily="18" charset="0"/>
              </a:rPr>
              <a:t> x + y + z = 132</a:t>
            </a:r>
            <a:endParaRPr lang="vi-VN" sz="2000" dirty="0">
              <a:latin typeface="Calibri" pitchFamily="34" charset="0"/>
              <a:ea typeface="Calibri" pitchFamily="34" charset="0"/>
              <a:cs typeface="Times New Roman" pitchFamily="18" charset="0"/>
            </a:endParaRPr>
          </a:p>
          <a:p>
            <a:r>
              <a:rPr lang="en-US" sz="2000" dirty="0" err="1">
                <a:latin typeface="Times New Roman" pitchFamily="18" charset="0"/>
                <a:ea typeface="Calibri" pitchFamily="34" charset="0"/>
                <a:cs typeface="Times New Roman" pitchFamily="18" charset="0"/>
              </a:rPr>
              <a:t>Mà</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tỉ</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lệ</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khối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lượng</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gạo</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và</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đỗ</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là</a:t>
            </a:r>
            <a:r>
              <a:rPr lang="en-US" sz="2000" dirty="0">
                <a:latin typeface="Times New Roman" pitchFamily="18" charset="0"/>
                <a:ea typeface="Calibri" pitchFamily="34" charset="0"/>
                <a:cs typeface="Times New Roman" pitchFamily="18" charset="0"/>
              </a:rPr>
              <a:t> 4:1, </a:t>
            </a:r>
            <a:r>
              <a:rPr lang="en-US" sz="2000" dirty="0" err="1">
                <a:latin typeface="Times New Roman" pitchFamily="18" charset="0"/>
                <a:ea typeface="Calibri" pitchFamily="34" charset="0"/>
                <a:cs typeface="Times New Roman" pitchFamily="18" charset="0"/>
              </a:rPr>
              <a:t>tỉ</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lệ</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khối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lượng</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gạo</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và</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thịt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là</a:t>
            </a:r>
            <a:r>
              <a:rPr lang="en-US" sz="2000" dirty="0">
                <a:latin typeface="Times New Roman" pitchFamily="18" charset="0"/>
                <a:ea typeface="Calibri" pitchFamily="34" charset="0"/>
                <a:cs typeface="Times New Roman" pitchFamily="18" charset="0"/>
              </a:rPr>
              <a:t> 5: 2 </a:t>
            </a:r>
            <a:r>
              <a:rPr lang="en-US" sz="2000" dirty="0" err="1">
                <a:latin typeface="Times New Roman" pitchFamily="18" charset="0"/>
                <a:ea typeface="Calibri" pitchFamily="34" charset="0"/>
                <a:cs typeface="Times New Roman" pitchFamily="18" charset="0"/>
              </a:rPr>
              <a:t>nên</a:t>
            </a:r>
            <a:r>
              <a:rPr lang="en-US" sz="2000" dirty="0">
                <a:latin typeface="Times New Roman" pitchFamily="18" charset="0"/>
                <a:ea typeface="Calibri" pitchFamily="34" charset="0"/>
                <a:cs typeface="Times New Roman" pitchFamily="18" charset="0"/>
              </a:rPr>
              <a:t> ta </a:t>
            </a:r>
            <a:r>
              <a:rPr lang="en-US" sz="2000" dirty="0" err="1">
                <a:latin typeface="Times New Roman" pitchFamily="18" charset="0"/>
                <a:ea typeface="Calibri" pitchFamily="34" charset="0"/>
                <a:cs typeface="Times New Roman" pitchFamily="18" charset="0"/>
              </a:rPr>
              <a:t>có</a:t>
            </a:r>
            <a:r>
              <a:rPr lang="en-US" sz="2000" dirty="0">
                <a:latin typeface="Times New Roman" pitchFamily="18" charset="0"/>
                <a:ea typeface="Calibri" pitchFamily="34" charset="0"/>
                <a:cs typeface="Times New Roman" pitchFamily="18" charset="0"/>
              </a:rPr>
              <a:t> </a:t>
            </a:r>
            <a:endParaRPr lang="vi-VN" sz="2000" dirty="0">
              <a:ea typeface="Calibri" pitchFamily="34" charset="0"/>
              <a:cs typeface="Times New Roman" pitchFamily="18" charset="0"/>
            </a:endParaRPr>
          </a:p>
        </p:txBody>
      </p:sp>
      <p:graphicFrame>
        <p:nvGraphicFramePr>
          <p:cNvPr id="54281" name="Object 7"/>
          <p:cNvGraphicFramePr>
            <a:graphicFrameLocks noChangeAspect="1"/>
          </p:cNvGraphicFramePr>
          <p:nvPr/>
        </p:nvGraphicFramePr>
        <p:xfrm>
          <a:off x="325438" y="4089400"/>
          <a:ext cx="787400" cy="1346200"/>
        </p:xfrm>
        <a:graphic>
          <a:graphicData uri="http://schemas.openxmlformats.org/presentationml/2006/ole">
            <mc:AlternateContent xmlns:mc="http://schemas.openxmlformats.org/markup-compatibility/2006">
              <mc:Choice xmlns:v="urn:schemas-microsoft-com:vml" Requires="v">
                <p:oleObj spid="_x0000_s16723" name="Equation" r:id="rId7" imgW="787400" imgH="1346200" progId="Equation.DSMT4">
                  <p:embed/>
                </p:oleObj>
              </mc:Choice>
              <mc:Fallback>
                <p:oleObj name="Equation" r:id="rId7" imgW="787400" imgH="1346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438" y="4089400"/>
                        <a:ext cx="7874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82" name="Object 8"/>
          <p:cNvGraphicFramePr>
            <a:graphicFrameLocks noChangeAspect="1"/>
          </p:cNvGraphicFramePr>
          <p:nvPr/>
        </p:nvGraphicFramePr>
        <p:xfrm>
          <a:off x="1296988" y="4097338"/>
          <a:ext cx="1206500" cy="1346200"/>
        </p:xfrm>
        <a:graphic>
          <a:graphicData uri="http://schemas.openxmlformats.org/presentationml/2006/ole">
            <mc:AlternateContent xmlns:mc="http://schemas.openxmlformats.org/markup-compatibility/2006">
              <mc:Choice xmlns:v="urn:schemas-microsoft-com:vml" Requires="v">
                <p:oleObj spid="_x0000_s16724" name="Equation" r:id="rId9" imgW="1206500" imgH="1346200" progId="Equation.DSMT4">
                  <p:embed/>
                </p:oleObj>
              </mc:Choice>
              <mc:Fallback>
                <p:oleObj name="Equation" r:id="rId9" imgW="1206500" imgH="1346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6988" y="4097338"/>
                        <a:ext cx="12065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83" name="Object 9"/>
          <p:cNvGraphicFramePr>
            <a:graphicFrameLocks noChangeAspect="1"/>
          </p:cNvGraphicFramePr>
          <p:nvPr/>
        </p:nvGraphicFramePr>
        <p:xfrm>
          <a:off x="2667000" y="4495800"/>
          <a:ext cx="1498600" cy="609600"/>
        </p:xfrm>
        <a:graphic>
          <a:graphicData uri="http://schemas.openxmlformats.org/presentationml/2006/ole">
            <mc:AlternateContent xmlns:mc="http://schemas.openxmlformats.org/markup-compatibility/2006">
              <mc:Choice xmlns:v="urn:schemas-microsoft-com:vml" Requires="v">
                <p:oleObj spid="_x0000_s16725" name="Equation" r:id="rId11" imgW="1498600" imgH="609600" progId="Equation.DSMT4">
                  <p:embed/>
                </p:oleObj>
              </mc:Choice>
              <mc:Fallback>
                <p:oleObj name="Equation" r:id="rId11" imgW="1498600" imgH="609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4495800"/>
                        <a:ext cx="149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6856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additive="base">
                                        <p:cTn id="1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4281"/>
                                        </p:tgtEl>
                                        <p:attrNameLst>
                                          <p:attrName>style.visibility</p:attrName>
                                        </p:attrNameLst>
                                      </p:cBhvr>
                                      <p:to>
                                        <p:strVal val="visible"/>
                                      </p:to>
                                    </p:set>
                                    <p:animEffect transition="in" filter="fade">
                                      <p:cBhvr>
                                        <p:cTn id="28" dur="1000"/>
                                        <p:tgtEl>
                                          <p:spTgt spid="54281"/>
                                        </p:tgtEl>
                                      </p:cBhvr>
                                    </p:animEffect>
                                    <p:anim calcmode="lin" valueType="num">
                                      <p:cBhvr>
                                        <p:cTn id="29" dur="1000" fill="hold"/>
                                        <p:tgtEl>
                                          <p:spTgt spid="54281"/>
                                        </p:tgtEl>
                                        <p:attrNameLst>
                                          <p:attrName>ppt_x</p:attrName>
                                        </p:attrNameLst>
                                      </p:cBhvr>
                                      <p:tavLst>
                                        <p:tav tm="0">
                                          <p:val>
                                            <p:strVal val="#ppt_x"/>
                                          </p:val>
                                        </p:tav>
                                        <p:tav tm="100000">
                                          <p:val>
                                            <p:strVal val="#ppt_x"/>
                                          </p:val>
                                        </p:tav>
                                      </p:tavLst>
                                    </p:anim>
                                    <p:anim calcmode="lin" valueType="num">
                                      <p:cBhvr>
                                        <p:cTn id="30" dur="1000" fill="hold"/>
                                        <p:tgtEl>
                                          <p:spTgt spid="54281"/>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4282"/>
                                        </p:tgtEl>
                                        <p:attrNameLst>
                                          <p:attrName>style.visibility</p:attrName>
                                        </p:attrNameLst>
                                      </p:cBhvr>
                                      <p:to>
                                        <p:strVal val="visible"/>
                                      </p:to>
                                    </p:set>
                                    <p:animEffect transition="in" filter="fade">
                                      <p:cBhvr>
                                        <p:cTn id="35" dur="1000"/>
                                        <p:tgtEl>
                                          <p:spTgt spid="54282"/>
                                        </p:tgtEl>
                                      </p:cBhvr>
                                    </p:animEffect>
                                    <p:anim calcmode="lin" valueType="num">
                                      <p:cBhvr>
                                        <p:cTn id="36" dur="1000" fill="hold"/>
                                        <p:tgtEl>
                                          <p:spTgt spid="54282"/>
                                        </p:tgtEl>
                                        <p:attrNameLst>
                                          <p:attrName>ppt_x</p:attrName>
                                        </p:attrNameLst>
                                      </p:cBhvr>
                                      <p:tavLst>
                                        <p:tav tm="0">
                                          <p:val>
                                            <p:strVal val="#ppt_x"/>
                                          </p:val>
                                        </p:tav>
                                        <p:tav tm="100000">
                                          <p:val>
                                            <p:strVal val="#ppt_x"/>
                                          </p:val>
                                        </p:tav>
                                      </p:tavLst>
                                    </p:anim>
                                    <p:anim calcmode="lin" valueType="num">
                                      <p:cBhvr>
                                        <p:cTn id="37" dur="1000" fill="hold"/>
                                        <p:tgtEl>
                                          <p:spTgt spid="54282"/>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4283"/>
                                        </p:tgtEl>
                                        <p:attrNameLst>
                                          <p:attrName>style.visibility</p:attrName>
                                        </p:attrNameLst>
                                      </p:cBhvr>
                                      <p:to>
                                        <p:strVal val="visible"/>
                                      </p:to>
                                    </p:set>
                                    <p:animEffect transition="in" filter="fade">
                                      <p:cBhvr>
                                        <p:cTn id="42" dur="1000"/>
                                        <p:tgtEl>
                                          <p:spTgt spid="54283"/>
                                        </p:tgtEl>
                                      </p:cBhvr>
                                    </p:animEffect>
                                    <p:anim calcmode="lin" valueType="num">
                                      <p:cBhvr>
                                        <p:cTn id="43" dur="1000" fill="hold"/>
                                        <p:tgtEl>
                                          <p:spTgt spid="54283"/>
                                        </p:tgtEl>
                                        <p:attrNameLst>
                                          <p:attrName>ppt_x</p:attrName>
                                        </p:attrNameLst>
                                      </p:cBhvr>
                                      <p:tavLst>
                                        <p:tav tm="0">
                                          <p:val>
                                            <p:strVal val="#ppt_x"/>
                                          </p:val>
                                        </p:tav>
                                        <p:tav tm="100000">
                                          <p:val>
                                            <p:strVal val="#ppt_x"/>
                                          </p:val>
                                        </p:tav>
                                      </p:tavLst>
                                    </p:anim>
                                    <p:anim calcmode="lin" valueType="num">
                                      <p:cBhvr>
                                        <p:cTn id="44" dur="1000" fill="hold"/>
                                        <p:tgtEl>
                                          <p:spTgt spid="54283"/>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220663" y="1041400"/>
            <a:ext cx="8640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800" b="1" dirty="0" err="1">
                <a:solidFill>
                  <a:srgbClr val="FF0000"/>
                </a:solidFill>
                <a:latin typeface="Times New Roman" pitchFamily="18" charset="0"/>
                <a:cs typeface="Times New Roman" pitchFamily="18" charset="0"/>
              </a:rPr>
              <a:t>Bài</a:t>
            </a:r>
            <a:r>
              <a:rPr lang="en-US" altLang="en-US" sz="1800" b="1" dirty="0">
                <a:solidFill>
                  <a:srgbClr val="FF0000"/>
                </a:solidFill>
                <a:latin typeface="Times New Roman" pitchFamily="18" charset="0"/>
                <a:cs typeface="Times New Roman" pitchFamily="18" charset="0"/>
              </a:rPr>
              <a:t> 4.1</a:t>
            </a:r>
            <a:r>
              <a:rPr lang="en-US" altLang="en-US" sz="1800" dirty="0">
                <a:solidFill>
                  <a:srgbClr val="FF0000"/>
                </a:solidFill>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Giáp</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Tết</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cổ</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truyền</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trường</a:t>
            </a:r>
            <a:r>
              <a:rPr lang="en-US" altLang="en-US" sz="1800" dirty="0">
                <a:latin typeface="Times New Roman" pitchFamily="18" charset="0"/>
                <a:cs typeface="Times New Roman" pitchFamily="18" charset="0"/>
              </a:rPr>
              <a:t> THCS </a:t>
            </a:r>
            <a:r>
              <a:rPr lang="en-US" altLang="en-US" sz="1800" dirty="0" err="1">
                <a:latin typeface="Times New Roman" pitchFamily="18" charset="0"/>
                <a:cs typeface="Times New Roman" pitchFamily="18" charset="0"/>
              </a:rPr>
              <a:t>Ngũ</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Hiệp</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tổ</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chức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lễ</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hội</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làm</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bánh</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chưng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ngày</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Tết</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họ</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mua</a:t>
            </a:r>
            <a:r>
              <a:rPr lang="en-US" altLang="en-US" sz="1800" dirty="0">
                <a:latin typeface="Times New Roman" pitchFamily="18" charset="0"/>
                <a:cs typeface="Times New Roman" pitchFamily="18" charset="0"/>
              </a:rPr>
              <a:t> </a:t>
            </a:r>
            <a:r>
              <a:rPr lang="en-US" altLang="en-US" sz="1800" b="1" dirty="0">
                <a:solidFill>
                  <a:srgbClr val="0070C0"/>
                </a:solidFill>
                <a:latin typeface="Times New Roman" pitchFamily="18" charset="0"/>
                <a:cs typeface="Times New Roman" pitchFamily="18" charset="0"/>
              </a:rPr>
              <a:t>132 kg </a:t>
            </a:r>
            <a:r>
              <a:rPr lang="en-US" altLang="en-US" sz="1800" dirty="0" err="1">
                <a:latin typeface="Times New Roman" pitchFamily="18" charset="0"/>
                <a:cs typeface="Times New Roman" pitchFamily="18" charset="0"/>
              </a:rPr>
              <a:t>gồm</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các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nguyên</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liệu</a:t>
            </a:r>
            <a:r>
              <a:rPr lang="en-US" altLang="en-US" sz="1800"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gạo</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thịt</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và</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đỗ</a:t>
            </a:r>
            <a:r>
              <a:rPr lang="en-US" altLang="en-US" sz="1800" b="1"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có</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khối</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lượng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tỉ</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lệ</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với</a:t>
            </a:r>
            <a:r>
              <a:rPr lang="en-US" altLang="en-US" sz="1800" dirty="0">
                <a:latin typeface="Times New Roman" pitchFamily="18" charset="0"/>
                <a:cs typeface="Times New Roman" pitchFamily="18" charset="0"/>
              </a:rPr>
              <a:t> </a:t>
            </a:r>
            <a:r>
              <a:rPr lang="en-US" altLang="en-US" sz="1800" b="1" dirty="0">
                <a:solidFill>
                  <a:srgbClr val="0070C0"/>
                </a:solidFill>
                <a:latin typeface="Times New Roman" pitchFamily="18" charset="0"/>
                <a:cs typeface="Times New Roman" pitchFamily="18" charset="0"/>
              </a:rPr>
              <a:t>20; 8; 5</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Tính</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khối</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lượng</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mỗi</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loại</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nguyên</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liệu</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đã</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mua</a:t>
            </a:r>
            <a:r>
              <a:rPr lang="en-US" altLang="en-US" sz="1800" dirty="0">
                <a:latin typeface="Times New Roman" pitchFamily="18" charset="0"/>
                <a:cs typeface="Times New Roman" pitchFamily="18" charset="0"/>
              </a:rPr>
              <a:t>?</a:t>
            </a:r>
            <a:endParaRPr lang="vi-VN" altLang="en-US" sz="1800" dirty="0">
              <a:latin typeface="Times New Roman" pitchFamily="18" charset="0"/>
              <a:cs typeface="Times New Roman" pitchFamily="18" charset="0"/>
            </a:endParaRPr>
          </a:p>
        </p:txBody>
      </p:sp>
      <p:sp>
        <p:nvSpPr>
          <p:cNvPr id="5" name="Rectangle 4"/>
          <p:cNvSpPr>
            <a:spLocks noChangeArrowheads="1"/>
          </p:cNvSpPr>
          <p:nvPr/>
        </p:nvSpPr>
        <p:spPr bwMode="auto">
          <a:xfrm>
            <a:off x="4084638" y="1300163"/>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00B050"/>
                </a:solidFill>
                <a:latin typeface="Times New Roman" pitchFamily="18" charset="0"/>
                <a:cs typeface="Times New Roman" pitchFamily="18" charset="0"/>
              </a:rPr>
              <a:t>gạo</a:t>
            </a:r>
            <a:endParaRPr lang="vi-VN" altLang="en-US" b="1">
              <a:solidFill>
                <a:srgbClr val="00B050"/>
              </a:solidFill>
            </a:endParaRPr>
          </a:p>
        </p:txBody>
      </p:sp>
      <p:sp>
        <p:nvSpPr>
          <p:cNvPr id="6" name="Rectangle 5"/>
          <p:cNvSpPr>
            <a:spLocks noChangeArrowheads="1"/>
          </p:cNvSpPr>
          <p:nvPr/>
        </p:nvSpPr>
        <p:spPr bwMode="auto">
          <a:xfrm>
            <a:off x="4540250" y="1314450"/>
            <a:ext cx="531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00B050"/>
                </a:solidFill>
                <a:latin typeface="Times New Roman" pitchFamily="18" charset="0"/>
                <a:cs typeface="Times New Roman" pitchFamily="18" charset="0"/>
              </a:rPr>
              <a:t>thịt</a:t>
            </a:r>
            <a:endParaRPr lang="vi-VN" altLang="en-US" b="1">
              <a:solidFill>
                <a:srgbClr val="00B050"/>
              </a:solidFill>
            </a:endParaRPr>
          </a:p>
        </p:txBody>
      </p:sp>
      <p:sp>
        <p:nvSpPr>
          <p:cNvPr id="7" name="Rectangle 6"/>
          <p:cNvSpPr>
            <a:spLocks noChangeArrowheads="1"/>
          </p:cNvSpPr>
          <p:nvPr/>
        </p:nvSpPr>
        <p:spPr bwMode="auto">
          <a:xfrm>
            <a:off x="7620000" y="1314450"/>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00B050"/>
                </a:solidFill>
                <a:latin typeface="Times New Roman" pitchFamily="18" charset="0"/>
                <a:cs typeface="Times New Roman" pitchFamily="18" charset="0"/>
              </a:rPr>
              <a:t>20</a:t>
            </a:r>
            <a:endParaRPr lang="vi-VN" altLang="en-US">
              <a:solidFill>
                <a:srgbClr val="00B050"/>
              </a:solidFill>
            </a:endParaRPr>
          </a:p>
        </p:txBody>
      </p:sp>
      <p:sp>
        <p:nvSpPr>
          <p:cNvPr id="8" name="Rectangle 7"/>
          <p:cNvSpPr>
            <a:spLocks noChangeArrowheads="1"/>
          </p:cNvSpPr>
          <p:nvPr/>
        </p:nvSpPr>
        <p:spPr bwMode="auto">
          <a:xfrm>
            <a:off x="7980363" y="1316038"/>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00B050"/>
                </a:solidFill>
                <a:latin typeface="Times New Roman" pitchFamily="18" charset="0"/>
                <a:cs typeface="Times New Roman" pitchFamily="18" charset="0"/>
              </a:rPr>
              <a:t>8</a:t>
            </a:r>
            <a:endParaRPr lang="vi-VN" altLang="en-US">
              <a:solidFill>
                <a:srgbClr val="00B050"/>
              </a:solidFill>
            </a:endParaRPr>
          </a:p>
        </p:txBody>
      </p:sp>
      <p:sp>
        <p:nvSpPr>
          <p:cNvPr id="14" name="Rectangle 13"/>
          <p:cNvSpPr>
            <a:spLocks noChangeArrowheads="1"/>
          </p:cNvSpPr>
          <p:nvPr/>
        </p:nvSpPr>
        <p:spPr bwMode="auto">
          <a:xfrm>
            <a:off x="4540250" y="130651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FF0000"/>
                </a:solidFill>
                <a:latin typeface="Times New Roman" pitchFamily="18" charset="0"/>
                <a:cs typeface="Times New Roman" pitchFamily="18" charset="0"/>
              </a:rPr>
              <a:t>thịt</a:t>
            </a:r>
            <a:endParaRPr lang="vi-VN" altLang="en-US"/>
          </a:p>
        </p:txBody>
      </p:sp>
      <p:sp>
        <p:nvSpPr>
          <p:cNvPr id="15" name="Rectangle 14"/>
          <p:cNvSpPr>
            <a:spLocks noChangeArrowheads="1"/>
          </p:cNvSpPr>
          <p:nvPr/>
        </p:nvSpPr>
        <p:spPr bwMode="auto">
          <a:xfrm>
            <a:off x="5214938" y="1300163"/>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FF0000"/>
                </a:solidFill>
                <a:latin typeface="Times New Roman" pitchFamily="18" charset="0"/>
                <a:cs typeface="Times New Roman" pitchFamily="18" charset="0"/>
              </a:rPr>
              <a:t>đỗ</a:t>
            </a:r>
            <a:endParaRPr lang="vi-VN" altLang="en-US"/>
          </a:p>
        </p:txBody>
      </p:sp>
      <p:sp>
        <p:nvSpPr>
          <p:cNvPr id="16" name="Rectangle 15"/>
          <p:cNvSpPr>
            <a:spLocks noChangeArrowheads="1"/>
          </p:cNvSpPr>
          <p:nvPr/>
        </p:nvSpPr>
        <p:spPr bwMode="auto">
          <a:xfrm>
            <a:off x="8218488" y="130016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FF0000"/>
                </a:solidFill>
                <a:latin typeface="Times New Roman" pitchFamily="18" charset="0"/>
                <a:cs typeface="Times New Roman" pitchFamily="18" charset="0"/>
              </a:rPr>
              <a:t>5</a:t>
            </a:r>
            <a:endParaRPr lang="vi-VN" altLang="en-US"/>
          </a:p>
        </p:txBody>
      </p:sp>
      <p:sp>
        <p:nvSpPr>
          <p:cNvPr id="17" name="Rectangle 16"/>
          <p:cNvSpPr>
            <a:spLocks noChangeArrowheads="1"/>
          </p:cNvSpPr>
          <p:nvPr/>
        </p:nvSpPr>
        <p:spPr bwMode="auto">
          <a:xfrm>
            <a:off x="7980363" y="1301750"/>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FF0000"/>
                </a:solidFill>
                <a:latin typeface="Times New Roman" pitchFamily="18" charset="0"/>
                <a:cs typeface="Times New Roman" pitchFamily="18" charset="0"/>
              </a:rPr>
              <a:t>8</a:t>
            </a:r>
            <a:endParaRPr lang="vi-VN" altLang="en-US"/>
          </a:p>
        </p:txBody>
      </p:sp>
      <p:sp>
        <p:nvSpPr>
          <p:cNvPr id="19" name="TextBox 18"/>
          <p:cNvSpPr txBox="1">
            <a:spLocks noChangeArrowheads="1"/>
          </p:cNvSpPr>
          <p:nvPr/>
        </p:nvSpPr>
        <p:spPr bwMode="auto">
          <a:xfrm>
            <a:off x="4710113" y="1795463"/>
            <a:ext cx="308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b="1" dirty="0">
                <a:latin typeface="Times New Roman" pitchFamily="18" charset="0"/>
                <a:cs typeface="Times New Roman" pitchFamily="18" charset="0"/>
              </a:rPr>
              <a:t>     </a:t>
            </a:r>
            <a:r>
              <a:rPr lang="en-US" altLang="en-US" b="1" dirty="0">
                <a:solidFill>
                  <a:srgbClr val="00B050"/>
                </a:solidFill>
                <a:latin typeface="Times New Roman" pitchFamily="18" charset="0"/>
                <a:cs typeface="Times New Roman" pitchFamily="18" charset="0"/>
              </a:rPr>
              <a:t>:</a:t>
            </a:r>
            <a:r>
              <a:rPr lang="en-US" altLang="en-US" b="1" dirty="0">
                <a:latin typeface="Times New Roman" pitchFamily="18" charset="0"/>
                <a:cs typeface="Times New Roman" pitchFamily="18" charset="0"/>
              </a:rPr>
              <a:t>        =</a:t>
            </a:r>
            <a:r>
              <a:rPr lang="en-US" altLang="en-US" b="1" dirty="0">
                <a:solidFill>
                  <a:srgbClr val="00B050"/>
                </a:solidFill>
                <a:latin typeface="Times New Roman" pitchFamily="18" charset="0"/>
                <a:cs typeface="Times New Roman" pitchFamily="18" charset="0"/>
              </a:rPr>
              <a:t>       :      </a:t>
            </a:r>
            <a:r>
              <a:rPr lang="en-US" altLang="en-US" b="1" dirty="0">
                <a:latin typeface="Times New Roman" pitchFamily="18" charset="0"/>
                <a:cs typeface="Times New Roman" pitchFamily="18" charset="0"/>
              </a:rPr>
              <a:t>=</a:t>
            </a:r>
            <a:r>
              <a:rPr lang="en-US" altLang="en-US" b="1" dirty="0">
                <a:solidFill>
                  <a:srgbClr val="00B050"/>
                </a:solidFill>
                <a:latin typeface="Times New Roman" pitchFamily="18" charset="0"/>
                <a:cs typeface="Times New Roman" pitchFamily="18" charset="0"/>
              </a:rPr>
              <a:t> </a:t>
            </a:r>
            <a:r>
              <a:rPr lang="en-US" altLang="en-US" sz="1900" b="1" dirty="0">
                <a:solidFill>
                  <a:srgbClr val="00B050"/>
                </a:solidFill>
                <a:latin typeface="Times New Roman" pitchFamily="18" charset="0"/>
                <a:cs typeface="Times New Roman" pitchFamily="18" charset="0"/>
              </a:rPr>
              <a:t>5 : 2           </a:t>
            </a:r>
            <a:endParaRPr lang="vi-VN" altLang="en-US" sz="1900" dirty="0">
              <a:solidFill>
                <a:srgbClr val="00B050"/>
              </a:solidFill>
            </a:endParaRPr>
          </a:p>
        </p:txBody>
      </p:sp>
      <p:sp>
        <p:nvSpPr>
          <p:cNvPr id="27" name="TextBox 26"/>
          <p:cNvSpPr txBox="1">
            <a:spLocks noChangeArrowheads="1"/>
          </p:cNvSpPr>
          <p:nvPr/>
        </p:nvSpPr>
        <p:spPr bwMode="auto">
          <a:xfrm>
            <a:off x="4616450" y="2215581"/>
            <a:ext cx="308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b="1" dirty="0">
                <a:latin typeface="Times New Roman" pitchFamily="18" charset="0"/>
                <a:cs typeface="Times New Roman" pitchFamily="18" charset="0"/>
              </a:rPr>
              <a:t>       </a:t>
            </a:r>
            <a:r>
              <a:rPr lang="en-US" altLang="en-US" b="1" dirty="0">
                <a:solidFill>
                  <a:srgbClr val="FF0000"/>
                </a:solidFill>
                <a:latin typeface="Times New Roman" pitchFamily="18" charset="0"/>
                <a:cs typeface="Times New Roman" pitchFamily="18" charset="0"/>
              </a:rPr>
              <a:t>:</a:t>
            </a:r>
            <a:r>
              <a:rPr lang="en-US" altLang="en-US" b="1" dirty="0">
                <a:latin typeface="Times New Roman" pitchFamily="18" charset="0"/>
                <a:cs typeface="Times New Roman" pitchFamily="18" charset="0"/>
              </a:rPr>
              <a:t>        =</a:t>
            </a:r>
            <a:r>
              <a:rPr lang="en-US" altLang="en-US" b="1" dirty="0">
                <a:solidFill>
                  <a:srgbClr val="00B050"/>
                </a:solidFill>
                <a:latin typeface="Times New Roman" pitchFamily="18" charset="0"/>
                <a:cs typeface="Times New Roman" pitchFamily="18" charset="0"/>
              </a:rPr>
              <a:t>      :                  </a:t>
            </a:r>
            <a:endParaRPr lang="vi-VN" altLang="en-US" dirty="0">
              <a:solidFill>
                <a:srgbClr val="00B050"/>
              </a:solidFill>
            </a:endParaRPr>
          </a:p>
        </p:txBody>
      </p:sp>
      <p:pic>
        <p:nvPicPr>
          <p:cNvPr id="47125"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663" y="3175000"/>
            <a:ext cx="8528050"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own Arrow 9"/>
          <p:cNvSpPr/>
          <p:nvPr/>
        </p:nvSpPr>
        <p:spPr>
          <a:xfrm>
            <a:off x="3657600" y="2590800"/>
            <a:ext cx="69373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1753965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grpId="1" nodeType="clickEffect">
                                  <p:stCondLst>
                                    <p:cond delay="0"/>
                                  </p:stCondLst>
                                  <p:childTnLst>
                                    <p:animMotion origin="layout" path="M 1.11111E-6 -1.11111E-6 L 0.04028 0.07153 " pathEditMode="relative" rAng="0" ptsTypes="AA">
                                      <p:cBhvr>
                                        <p:cTn id="16" dur="2000" fill="hold"/>
                                        <p:tgtEl>
                                          <p:spTgt spid="5"/>
                                        </p:tgtEl>
                                        <p:attrNameLst>
                                          <p:attrName>ppt_x</p:attrName>
                                          <p:attrName>ppt_y</p:attrName>
                                        </p:attrNameLst>
                                      </p:cBhvr>
                                      <p:rCtr x="2014" y="3565"/>
                                    </p:animMotion>
                                  </p:childTnLst>
                                </p:cTn>
                              </p:par>
                              <p:par>
                                <p:cTn id="17" presetID="42" presetClass="path" presetSubtype="0" accel="50000" decel="50000" fill="hold" grpId="1" nodeType="withEffect">
                                  <p:stCondLst>
                                    <p:cond delay="0"/>
                                  </p:stCondLst>
                                  <p:childTnLst>
                                    <p:animMotion origin="layout" path="M -8.33333E-7 1.48148E-6 L 0.07448 0.07037 " pathEditMode="relative" rAng="0" ptsTypes="AA">
                                      <p:cBhvr>
                                        <p:cTn id="18" dur="2000" fill="hold"/>
                                        <p:tgtEl>
                                          <p:spTgt spid="6"/>
                                        </p:tgtEl>
                                        <p:attrNameLst>
                                          <p:attrName>ppt_x</p:attrName>
                                          <p:attrName>ppt_y</p:attrName>
                                        </p:attrNameLst>
                                      </p:cBhvr>
                                      <p:rCtr x="3715" y="3519"/>
                                    </p:animMotion>
                                  </p:childTnLst>
                                </p:cTn>
                              </p:par>
                              <p:par>
                                <p:cTn id="19" presetID="42" presetClass="path" presetSubtype="0" accel="50000" decel="50000" fill="hold" grpId="1" nodeType="withEffect">
                                  <p:stCondLst>
                                    <p:cond delay="0"/>
                                  </p:stCondLst>
                                  <p:childTnLst>
                                    <p:animMotion origin="layout" path="M 3.61111E-6 2.60065E-6 L -0.18941 0.07034 " pathEditMode="relative" rAng="0" ptsTypes="AA">
                                      <p:cBhvr>
                                        <p:cTn id="20" dur="2000" fill="hold"/>
                                        <p:tgtEl>
                                          <p:spTgt spid="7"/>
                                        </p:tgtEl>
                                        <p:attrNameLst>
                                          <p:attrName>ppt_x</p:attrName>
                                          <p:attrName>ppt_y</p:attrName>
                                        </p:attrNameLst>
                                      </p:cBhvr>
                                      <p:rCtr x="-9479" y="3517"/>
                                    </p:animMotion>
                                  </p:childTnLst>
                                </p:cTn>
                              </p:par>
                              <p:par>
                                <p:cTn id="21" presetID="42" presetClass="path" presetSubtype="0" accel="50000" decel="50000" fill="hold" grpId="1" nodeType="withEffect">
                                  <p:stCondLst>
                                    <p:cond delay="0"/>
                                  </p:stCondLst>
                                  <p:childTnLst>
                                    <p:animMotion origin="layout" path="M -2.5E-6 1.22628E-6 L -0.17239 0.07011 " pathEditMode="relative" rAng="0" ptsTypes="AA">
                                      <p:cBhvr>
                                        <p:cTn id="22" dur="2000" fill="hold"/>
                                        <p:tgtEl>
                                          <p:spTgt spid="8"/>
                                        </p:tgtEl>
                                        <p:attrNameLst>
                                          <p:attrName>ppt_x</p:attrName>
                                          <p:attrName>ppt_y</p:attrName>
                                        </p:attrNameLst>
                                      </p:cBhvr>
                                      <p:rCtr x="-8628" y="3494"/>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path" presetSubtype="0" accel="50000" decel="50000" fill="hold" grpId="1" nodeType="clickEffect">
                                  <p:stCondLst>
                                    <p:cond delay="0"/>
                                  </p:stCondLst>
                                  <p:childTnLst>
                                    <p:animMotion origin="layout" path="M -1.11111E-6 4.81481E-6 L -0.00781 0.13657 " pathEditMode="relative" rAng="0" ptsTypes="AA">
                                      <p:cBhvr>
                                        <p:cTn id="40" dur="2000" fill="hold"/>
                                        <p:tgtEl>
                                          <p:spTgt spid="14"/>
                                        </p:tgtEl>
                                        <p:attrNameLst>
                                          <p:attrName>ppt_x</p:attrName>
                                          <p:attrName>ppt_y</p:attrName>
                                        </p:attrNameLst>
                                      </p:cBhvr>
                                      <p:rCtr x="-399" y="6829"/>
                                    </p:animMotion>
                                  </p:childTnLst>
                                </p:cTn>
                              </p:par>
                              <p:par>
                                <p:cTn id="41" presetID="42" presetClass="path" presetSubtype="0" accel="50000" decel="50000" fill="hold" grpId="1" nodeType="withEffect">
                                  <p:stCondLst>
                                    <p:cond delay="0"/>
                                  </p:stCondLst>
                                  <p:childTnLst>
                                    <p:animMotion origin="layout" path="M -3.05556E-6 -1.11111E-6 L -0.0033 0.13565 " pathEditMode="relative" rAng="0" ptsTypes="AA">
                                      <p:cBhvr>
                                        <p:cTn id="42" dur="2000" fill="hold"/>
                                        <p:tgtEl>
                                          <p:spTgt spid="15"/>
                                        </p:tgtEl>
                                        <p:attrNameLst>
                                          <p:attrName>ppt_x</p:attrName>
                                          <p:attrName>ppt_y</p:attrName>
                                        </p:attrNameLst>
                                      </p:cBhvr>
                                      <p:rCtr x="-174" y="6782"/>
                                    </p:animMotion>
                                  </p:childTnLst>
                                </p:cTn>
                              </p:par>
                              <p:par>
                                <p:cTn id="43" presetID="42" presetClass="path" presetSubtype="0" accel="50000" decel="50000" fill="hold" grpId="1" nodeType="withEffect">
                                  <p:stCondLst>
                                    <p:cond delay="0"/>
                                  </p:stCondLst>
                                  <p:childTnLst>
                                    <p:animMotion origin="layout" path="M 2.22222E-6 4.96992E-6 L -0.19861 0.13905 " pathEditMode="relative" rAng="0" ptsTypes="AA">
                                      <p:cBhvr>
                                        <p:cTn id="44" dur="2000" fill="hold"/>
                                        <p:tgtEl>
                                          <p:spTgt spid="16"/>
                                        </p:tgtEl>
                                        <p:attrNameLst>
                                          <p:attrName>ppt_x</p:attrName>
                                          <p:attrName>ppt_y</p:attrName>
                                        </p:attrNameLst>
                                      </p:cBhvr>
                                      <p:rCtr x="-9931" y="6941"/>
                                    </p:animMotion>
                                  </p:childTnLst>
                                </p:cTn>
                              </p:par>
                              <p:par>
                                <p:cTn id="45" presetID="42" presetClass="path" presetSubtype="0" accel="50000" decel="50000" fill="hold" grpId="1" nodeType="withEffect">
                                  <p:stCondLst>
                                    <p:cond delay="0"/>
                                  </p:stCondLst>
                                  <p:childTnLst>
                                    <p:animMotion origin="layout" path="M -2.5E-6 3.59556E-6 L -0.22239 0.13882 " pathEditMode="relative" rAng="0" ptsTypes="AA">
                                      <p:cBhvr>
                                        <p:cTn id="46" dur="2000" fill="hold"/>
                                        <p:tgtEl>
                                          <p:spTgt spid="17"/>
                                        </p:tgtEl>
                                        <p:attrNameLst>
                                          <p:attrName>ppt_x</p:attrName>
                                          <p:attrName>ppt_y</p:attrName>
                                        </p:attrNameLst>
                                      </p:cBhvr>
                                      <p:rCtr x="-11128" y="6941"/>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47125"/>
                                        </p:tgtEl>
                                        <p:attrNameLst>
                                          <p:attrName>style.visibility</p:attrName>
                                        </p:attrNameLst>
                                      </p:cBhvr>
                                      <p:to>
                                        <p:strVal val="visible"/>
                                      </p:to>
                                    </p:set>
                                    <p:animEffect transition="in" filter="fade">
                                      <p:cBhvr>
                                        <p:cTn id="60" dur="1000"/>
                                        <p:tgtEl>
                                          <p:spTgt spid="47125"/>
                                        </p:tgtEl>
                                      </p:cBhvr>
                                    </p:animEffect>
                                    <p:anim calcmode="lin" valueType="num">
                                      <p:cBhvr>
                                        <p:cTn id="61" dur="1000" fill="hold"/>
                                        <p:tgtEl>
                                          <p:spTgt spid="47125"/>
                                        </p:tgtEl>
                                        <p:attrNameLst>
                                          <p:attrName>ppt_x</p:attrName>
                                        </p:attrNameLst>
                                      </p:cBhvr>
                                      <p:tavLst>
                                        <p:tav tm="0">
                                          <p:val>
                                            <p:strVal val="#ppt_x"/>
                                          </p:val>
                                        </p:tav>
                                        <p:tav tm="100000">
                                          <p:val>
                                            <p:strVal val="#ppt_x"/>
                                          </p:val>
                                        </p:tav>
                                      </p:tavLst>
                                    </p:anim>
                                    <p:anim calcmode="lin" valueType="num">
                                      <p:cBhvr>
                                        <p:cTn id="62" dur="1000" fill="hold"/>
                                        <p:tgtEl>
                                          <p:spTgt spid="47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14" grpId="0"/>
      <p:bldP spid="14" grpId="1"/>
      <p:bldP spid="15" grpId="0"/>
      <p:bldP spid="15" grpId="1"/>
      <p:bldP spid="16" grpId="0"/>
      <p:bldP spid="16" grpId="1"/>
      <p:bldP spid="17" grpId="0"/>
      <p:bldP spid="17" grpId="1"/>
      <p:bldP spid="19" grpId="0"/>
      <p:bldP spid="27" grpId="0"/>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461963" y="6324600"/>
            <a:ext cx="122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altLang="en-US"/>
              <a:t>……….</a:t>
            </a:r>
            <a:endParaRPr lang="vi-VN" altLang="en-US"/>
          </a:p>
        </p:txBody>
      </p:sp>
      <p:pic>
        <p:nvPicPr>
          <p:cNvPr id="4814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50" y="990600"/>
            <a:ext cx="86423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76600" y="76200"/>
            <a:ext cx="5638800" cy="7810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6325" name="TextBox 12"/>
          <p:cNvSpPr txBox="1">
            <a:spLocks noChangeArrowheads="1"/>
          </p:cNvSpPr>
          <p:nvPr/>
        </p:nvSpPr>
        <p:spPr bwMode="auto">
          <a:xfrm>
            <a:off x="3276600" y="266700"/>
            <a:ext cx="680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b="1">
                <a:solidFill>
                  <a:srgbClr val="FF0000"/>
                </a:solidFill>
                <a:latin typeface="Times New Roman" pitchFamily="18" charset="0"/>
                <a:cs typeface="Times New Roman" pitchFamily="18" charset="0"/>
              </a:rPr>
              <a:t>Bài 4:</a:t>
            </a:r>
            <a:r>
              <a:rPr lang="en-US" b="1">
                <a:latin typeface="Times New Roman" pitchFamily="18" charset="0"/>
                <a:cs typeface="Times New Roman" pitchFamily="18" charset="0"/>
              </a:rPr>
              <a:t> </a:t>
            </a:r>
            <a:r>
              <a:rPr lang="en-US">
                <a:latin typeface="Times New Roman" pitchFamily="18" charset="0"/>
                <a:cs typeface="Times New Roman" pitchFamily="18" charset="0"/>
              </a:rPr>
              <a:t>Tìm </a:t>
            </a:r>
            <a:r>
              <a:rPr lang="en-US" i="1">
                <a:latin typeface="Times New Roman" pitchFamily="18" charset="0"/>
                <a:cs typeface="Times New Roman" pitchFamily="18" charset="0"/>
              </a:rPr>
              <a:t>x, y, z </a:t>
            </a:r>
            <a:r>
              <a:rPr lang="en-US">
                <a:latin typeface="Times New Roman" pitchFamily="18" charset="0"/>
                <a:cs typeface="Times New Roman" pitchFamily="18" charset="0"/>
              </a:rPr>
              <a:t>biết                       và </a:t>
            </a:r>
            <a:endParaRPr lang="vi-VN" b="1">
              <a:latin typeface="Times New Roman" pitchFamily="18" charset="0"/>
              <a:cs typeface="Times New Roman" pitchFamily="18" charset="0"/>
            </a:endParaRPr>
          </a:p>
        </p:txBody>
      </p:sp>
      <p:graphicFrame>
        <p:nvGraphicFramePr>
          <p:cNvPr id="56326" name="Object 13"/>
          <p:cNvGraphicFramePr>
            <a:graphicFrameLocks noChangeAspect="1"/>
          </p:cNvGraphicFramePr>
          <p:nvPr/>
        </p:nvGraphicFramePr>
        <p:xfrm>
          <a:off x="5667375" y="168275"/>
          <a:ext cx="1193800" cy="609600"/>
        </p:xfrm>
        <a:graphic>
          <a:graphicData uri="http://schemas.openxmlformats.org/presentationml/2006/ole">
            <mc:AlternateContent xmlns:mc="http://schemas.openxmlformats.org/markup-compatibility/2006">
              <mc:Choice xmlns:v="urn:schemas-microsoft-com:vml" Requires="v">
                <p:oleObj spid="_x0000_s17879" name="Equation" r:id="rId4" imgW="1193800" imgH="609600" progId="Equation.DSMT4">
                  <p:embed/>
                </p:oleObj>
              </mc:Choice>
              <mc:Fallback>
                <p:oleObj name="Equation" r:id="rId4" imgW="1193800" imgH="609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75" y="168275"/>
                        <a:ext cx="119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7" name="Object 14"/>
          <p:cNvGraphicFramePr>
            <a:graphicFrameLocks noChangeAspect="1"/>
          </p:cNvGraphicFramePr>
          <p:nvPr/>
        </p:nvGraphicFramePr>
        <p:xfrm>
          <a:off x="7353300" y="374650"/>
          <a:ext cx="1511300" cy="292100"/>
        </p:xfrm>
        <a:graphic>
          <a:graphicData uri="http://schemas.openxmlformats.org/presentationml/2006/ole">
            <mc:AlternateContent xmlns:mc="http://schemas.openxmlformats.org/markup-compatibility/2006">
              <mc:Choice xmlns:v="urn:schemas-microsoft-com:vml" Requires="v">
                <p:oleObj spid="_x0000_s17880" name="Equation" r:id="rId6" imgW="1511300" imgH="292100" progId="Equation.DSMT4">
                  <p:embed/>
                </p:oleObj>
              </mc:Choice>
              <mc:Fallback>
                <p:oleObj name="Equation" r:id="rId6" imgW="1511300" imgH="292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3300" y="374650"/>
                        <a:ext cx="1511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2819400" y="4191000"/>
          <a:ext cx="203200" cy="604838"/>
        </p:xfrm>
        <a:graphic>
          <a:graphicData uri="http://schemas.openxmlformats.org/presentationml/2006/ole">
            <mc:AlternateContent xmlns:mc="http://schemas.openxmlformats.org/markup-compatibility/2006">
              <mc:Choice xmlns:v="urn:schemas-microsoft-com:vml" Requires="v">
                <p:oleObj spid="_x0000_s17881" name="Equation" r:id="rId8" imgW="203112" imgH="609336" progId="Equation.DSMT4">
                  <p:embed/>
                </p:oleObj>
              </mc:Choice>
              <mc:Fallback>
                <p:oleObj name="Equation" r:id="rId8" imgW="203112" imgH="60933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4191000"/>
                        <a:ext cx="2032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6858000" y="4191000"/>
          <a:ext cx="195263" cy="604838"/>
        </p:xfrm>
        <a:graphic>
          <a:graphicData uri="http://schemas.openxmlformats.org/presentationml/2006/ole">
            <mc:AlternateContent xmlns:mc="http://schemas.openxmlformats.org/markup-compatibility/2006">
              <mc:Choice xmlns:v="urn:schemas-microsoft-com:vml" Requires="v">
                <p:oleObj spid="_x0000_s17882" name="Equation" r:id="rId10" imgW="190417" imgH="609336" progId="Equation.DSMT4">
                  <p:embed/>
                </p:oleObj>
              </mc:Choice>
              <mc:Fallback>
                <p:oleObj name="Equation" r:id="rId10" imgW="190417" imgH="609336"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4191000"/>
                        <a:ext cx="19526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5"/>
          <p:cNvSpPr>
            <a:spLocks noChangeArrowheads="1"/>
          </p:cNvSpPr>
          <p:nvPr/>
        </p:nvSpPr>
        <p:spPr bwMode="auto">
          <a:xfrm>
            <a:off x="374650" y="2733675"/>
            <a:ext cx="84677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lnSpc>
                <a:spcPct val="150000"/>
              </a:lnSpc>
            </a:pPr>
            <a:r>
              <a:rPr lang="en-US" sz="2000" b="1" dirty="0" err="1">
                <a:latin typeface="Times New Roman" pitchFamily="18" charset="0"/>
                <a:ea typeface="Calibri" pitchFamily="34" charset="0"/>
                <a:cs typeface="Times New Roman" pitchFamily="18" charset="0"/>
              </a:rPr>
              <a:t>Giải</a:t>
            </a:r>
            <a:endParaRPr lang="en-US" sz="2000" b="1" dirty="0">
              <a:latin typeface="Times New Roman" pitchFamily="18" charset="0"/>
              <a:ea typeface="Calibri" pitchFamily="34" charset="0"/>
              <a:cs typeface="Times New Roman" pitchFamily="18" charset="0"/>
            </a:endParaRPr>
          </a:p>
          <a:p>
            <a:pPr algn="just">
              <a:lnSpc>
                <a:spcPct val="150000"/>
              </a:lnSpc>
            </a:pPr>
            <a:r>
              <a:rPr lang="en-US" sz="2000" dirty="0" err="1">
                <a:latin typeface="Times New Roman" pitchFamily="18" charset="0"/>
                <a:ea typeface="Calibri" pitchFamily="34" charset="0"/>
                <a:cs typeface="Times New Roman" pitchFamily="18" charset="0"/>
              </a:rPr>
              <a:t>Gọi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khối</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lượng</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gạo</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thịt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và</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đỗ</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lần</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lượt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là</a:t>
            </a:r>
            <a:r>
              <a:rPr lang="en-US" sz="2000" dirty="0">
                <a:latin typeface="Times New Roman" pitchFamily="18" charset="0"/>
                <a:ea typeface="Calibri" pitchFamily="34" charset="0"/>
                <a:cs typeface="Times New Roman" pitchFamily="18" charset="0"/>
              </a:rPr>
              <a:t> x, y, z (kg) (ĐK: x, y, z &gt; 0)</a:t>
            </a:r>
            <a:endParaRPr lang="vi-VN" sz="2000" dirty="0">
              <a:latin typeface="Times New Roman" pitchFamily="18" charset="0"/>
              <a:ea typeface="Calibri" pitchFamily="34" charset="0"/>
              <a:cs typeface="Times New Roman" pitchFamily="18" charset="0"/>
            </a:endParaRPr>
          </a:p>
          <a:p>
            <a:pPr algn="just">
              <a:lnSpc>
                <a:spcPct val="150000"/>
              </a:lnSpc>
            </a:pPr>
            <a:r>
              <a:rPr lang="en-US" sz="2000" dirty="0" err="1">
                <a:latin typeface="Times New Roman" pitchFamily="18" charset="0"/>
                <a:ea typeface="Calibri" pitchFamily="34" charset="0"/>
                <a:cs typeface="Times New Roman" pitchFamily="18" charset="0"/>
              </a:rPr>
              <a:t>Vì</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họ</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mua</a:t>
            </a:r>
            <a:r>
              <a:rPr lang="en-US" sz="2000" dirty="0">
                <a:latin typeface="Times New Roman" pitchFamily="18" charset="0"/>
                <a:ea typeface="Calibri" pitchFamily="34" charset="0"/>
                <a:cs typeface="Times New Roman" pitchFamily="18" charset="0"/>
              </a:rPr>
              <a:t> 132 kg </a:t>
            </a:r>
            <a:r>
              <a:rPr lang="en-US" sz="2000" dirty="0" err="1">
                <a:latin typeface="Times New Roman" pitchFamily="18" charset="0"/>
                <a:ea typeface="Calibri" pitchFamily="34" charset="0"/>
                <a:cs typeface="Times New Roman" pitchFamily="18" charset="0"/>
              </a:rPr>
              <a:t>gồm</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các</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nguyên</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liệu</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gạo</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thịt</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và</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đỗ</a:t>
            </a:r>
            <a:r>
              <a:rPr lang="en-US" sz="2000" dirty="0">
                <a:latin typeface="Times New Roman" pitchFamily="18" charset="0"/>
                <a:ea typeface="Calibri" pitchFamily="34" charset="0"/>
                <a:cs typeface="Times New Roman" pitchFamily="18" charset="0"/>
              </a:rPr>
              <a:t> </a:t>
            </a:r>
            <a:r>
              <a:rPr lang="en-US" sz="2000" dirty="0" err="1">
                <a:latin typeface="Times New Roman" pitchFamily="18" charset="0"/>
                <a:ea typeface="Calibri" pitchFamily="34" charset="0"/>
                <a:cs typeface="Times New Roman" pitchFamily="18" charset="0"/>
              </a:rPr>
              <a:t>nên</a:t>
            </a:r>
            <a:r>
              <a:rPr lang="en-US" sz="2000" dirty="0">
                <a:latin typeface="Times New Roman" pitchFamily="18" charset="0"/>
                <a:ea typeface="Calibri" pitchFamily="34" charset="0"/>
                <a:cs typeface="Times New Roman" pitchFamily="18" charset="0"/>
              </a:rPr>
              <a:t> ta </a:t>
            </a:r>
            <a:r>
              <a:rPr lang="en-US" sz="2000" dirty="0" err="1">
                <a:latin typeface="Times New Roman" pitchFamily="18" charset="0"/>
                <a:ea typeface="Calibri" pitchFamily="34" charset="0"/>
                <a:cs typeface="Times New Roman" pitchFamily="18" charset="0"/>
              </a:rPr>
              <a:t>có</a:t>
            </a:r>
            <a:r>
              <a:rPr lang="en-US" sz="2000" dirty="0">
                <a:latin typeface="Times New Roman" pitchFamily="18" charset="0"/>
                <a:ea typeface="Calibri" pitchFamily="34" charset="0"/>
                <a:cs typeface="Times New Roman" pitchFamily="18" charset="0"/>
              </a:rPr>
              <a:t> x + y + z = 132</a:t>
            </a:r>
            <a:endParaRPr lang="vi-VN" sz="2000" dirty="0">
              <a:latin typeface="Times New Roman" pitchFamily="18" charset="0"/>
              <a:ea typeface="Calibri" pitchFamily="34" charset="0"/>
              <a:cs typeface="Times New Roman" pitchFamily="18" charset="0"/>
            </a:endParaRPr>
          </a:p>
        </p:txBody>
      </p:sp>
      <p:sp>
        <p:nvSpPr>
          <p:cNvPr id="56331" name="Rectangle 18"/>
          <p:cNvSpPr>
            <a:spLocks noChangeArrowheads="1"/>
          </p:cNvSpPr>
          <p:nvPr/>
        </p:nvSpPr>
        <p:spPr bwMode="auto">
          <a:xfrm>
            <a:off x="0" y="209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graphicFrame>
        <p:nvGraphicFramePr>
          <p:cNvPr id="11" name="Object 10"/>
          <p:cNvGraphicFramePr>
            <a:graphicFrameLocks noChangeAspect="1"/>
          </p:cNvGraphicFramePr>
          <p:nvPr/>
        </p:nvGraphicFramePr>
        <p:xfrm>
          <a:off x="273050" y="4800600"/>
          <a:ext cx="787400" cy="1397000"/>
        </p:xfrm>
        <a:graphic>
          <a:graphicData uri="http://schemas.openxmlformats.org/presentationml/2006/ole">
            <mc:AlternateContent xmlns:mc="http://schemas.openxmlformats.org/markup-compatibility/2006">
              <mc:Choice xmlns:v="urn:schemas-microsoft-com:vml" Requires="v">
                <p:oleObj spid="_x0000_s17883" name="Equation" r:id="rId12" imgW="787400" imgH="1397000" progId="Equation.DSMT4">
                  <p:embed/>
                </p:oleObj>
              </mc:Choice>
              <mc:Fallback>
                <p:oleObj name="Equation" r:id="rId12" imgW="787400" imgH="1397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050" y="4800600"/>
                        <a:ext cx="7874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1139825" y="4800600"/>
          <a:ext cx="1092200" cy="1346200"/>
        </p:xfrm>
        <a:graphic>
          <a:graphicData uri="http://schemas.openxmlformats.org/presentationml/2006/ole">
            <mc:AlternateContent xmlns:mc="http://schemas.openxmlformats.org/markup-compatibility/2006">
              <mc:Choice xmlns:v="urn:schemas-microsoft-com:vml" Requires="v">
                <p:oleObj spid="_x0000_s17884" name="Equation" r:id="rId14" imgW="1092200" imgH="1346200" progId="Equation.DSMT4">
                  <p:embed/>
                </p:oleObj>
              </mc:Choice>
              <mc:Fallback>
                <p:oleObj name="Equation" r:id="rId14" imgW="1092200" imgH="1346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39825" y="4800600"/>
                        <a:ext cx="10922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2286000" y="4876800"/>
          <a:ext cx="2717800" cy="1217613"/>
        </p:xfrm>
        <a:graphic>
          <a:graphicData uri="http://schemas.openxmlformats.org/presentationml/2006/ole">
            <mc:AlternateContent xmlns:mc="http://schemas.openxmlformats.org/markup-compatibility/2006">
              <mc:Choice xmlns:v="urn:schemas-microsoft-com:vml" Requires="v">
                <p:oleObj spid="_x0000_s17885" name="Equation" r:id="rId16" imgW="2717800" imgH="1346200" progId="Equation.DSMT4">
                  <p:embed/>
                </p:oleObj>
              </mc:Choice>
              <mc:Fallback>
                <p:oleObj name="Equation" r:id="rId16" imgW="2717800" imgH="1346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876800"/>
                        <a:ext cx="2717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8"/>
          <p:cNvSpPr>
            <a:spLocks noChangeArrowheads="1"/>
          </p:cNvSpPr>
          <p:nvPr/>
        </p:nvSpPr>
        <p:spPr bwMode="auto">
          <a:xfrm>
            <a:off x="146050" y="4210050"/>
            <a:ext cx="9096375" cy="50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sz="2000" dirty="0" err="1">
                <a:solidFill>
                  <a:srgbClr val="000000"/>
                </a:solidFill>
                <a:latin typeface="Times New Roman" pitchFamily="18" charset="0"/>
                <a:ea typeface="Calibri" pitchFamily="34" charset="0"/>
                <a:cs typeface="Times New Roman" pitchFamily="18" charset="0"/>
              </a:rPr>
              <a:t>Mà</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khối</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lượng</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gạo</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bằng</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khối</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lượng</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thịt</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khối</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lượng</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thịt</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bằng</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khối</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lượng</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đỗ</a:t>
            </a:r>
            <a:r>
              <a:rPr lang="en-US" sz="2000" dirty="0">
                <a:solidFill>
                  <a:srgbClr val="000000"/>
                </a:solidFill>
                <a:latin typeface="Times New Roman" pitchFamily="18" charset="0"/>
                <a:ea typeface="Calibri" pitchFamily="34" charset="0"/>
                <a:cs typeface="Times New Roman" pitchFamily="18" charset="0"/>
              </a:rPr>
              <a:t> </a:t>
            </a:r>
            <a:r>
              <a:rPr lang="en-US" sz="2000" dirty="0" err="1">
                <a:solidFill>
                  <a:srgbClr val="000000"/>
                </a:solidFill>
                <a:latin typeface="Times New Roman" pitchFamily="18" charset="0"/>
                <a:ea typeface="Calibri" pitchFamily="34" charset="0"/>
                <a:cs typeface="Times New Roman" pitchFamily="18" charset="0"/>
              </a:rPr>
              <a:t>nên</a:t>
            </a:r>
            <a:endParaRPr lang="en-US" sz="2000" dirty="0">
              <a:solidFill>
                <a:srgbClr val="000000"/>
              </a:solidFill>
              <a:ea typeface="Calibri" pitchFamily="34" charset="0"/>
              <a:cs typeface="Times New Roman" pitchFamily="18" charset="0"/>
            </a:endParaRPr>
          </a:p>
        </p:txBody>
      </p:sp>
    </p:spTree>
    <p:extLst>
      <p:ext uri="{BB962C8B-B14F-4D97-AF65-F5344CB8AC3E}">
        <p14:creationId xmlns:p14="http://schemas.microsoft.com/office/powerpoint/2010/main" val="2730718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8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246063" y="381000"/>
            <a:ext cx="8610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b="1" dirty="0" err="1">
                <a:solidFill>
                  <a:srgbClr val="FF0000"/>
                </a:solidFill>
                <a:latin typeface="Times New Roman" pitchFamily="18" charset="0"/>
                <a:cs typeface="Times New Roman" pitchFamily="18" charset="0"/>
              </a:rPr>
              <a:t>Bài</a:t>
            </a:r>
            <a:r>
              <a:rPr lang="en-US" altLang="en-US" b="1" dirty="0">
                <a:solidFill>
                  <a:srgbClr val="FF0000"/>
                </a:solidFill>
                <a:latin typeface="Times New Roman" pitchFamily="18" charset="0"/>
                <a:cs typeface="Times New Roman" pitchFamily="18" charset="0"/>
              </a:rPr>
              <a:t> 4.1</a:t>
            </a:r>
            <a:r>
              <a:rPr lang="en-US" altLang="en-US" dirty="0">
                <a:solidFill>
                  <a:srgbClr val="FF0000"/>
                </a:solidFill>
                <a:latin typeface="Times New Roman" pitchFamily="18" charset="0"/>
                <a:cs typeface="Times New Roman" pitchFamily="18" charset="0"/>
              </a:rPr>
              <a:t>: </a:t>
            </a:r>
            <a:r>
              <a:rPr lang="en-US" altLang="en-US" dirty="0" err="1">
                <a:latin typeface="Times New Roman" pitchFamily="18" charset="0"/>
                <a:cs typeface="Times New Roman" pitchFamily="18" charset="0"/>
              </a:rPr>
              <a:t>Giáp</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Tết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cổ</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truyền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trường</a:t>
            </a:r>
            <a:r>
              <a:rPr lang="en-US" altLang="en-US" dirty="0">
                <a:latin typeface="Times New Roman" pitchFamily="18" charset="0"/>
                <a:cs typeface="Times New Roman" pitchFamily="18" charset="0"/>
              </a:rPr>
              <a:t> THCS </a:t>
            </a:r>
            <a:r>
              <a:rPr lang="en-US" altLang="en-US" dirty="0" err="1">
                <a:latin typeface="Times New Roman" pitchFamily="18" charset="0"/>
                <a:cs typeface="Times New Roman" pitchFamily="18" charset="0"/>
              </a:rPr>
              <a:t>Ngũ</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Hiệp</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tổ</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chức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lễ</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hội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làm</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bánh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chưng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ngày</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Tết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họ</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mua</a:t>
            </a:r>
            <a:r>
              <a:rPr lang="en-US" altLang="en-US" dirty="0">
                <a:latin typeface="Times New Roman" pitchFamily="18" charset="0"/>
                <a:cs typeface="Times New Roman" pitchFamily="18" charset="0"/>
              </a:rPr>
              <a:t> </a:t>
            </a:r>
            <a:r>
              <a:rPr lang="en-US" altLang="en-US" b="1" dirty="0">
                <a:solidFill>
                  <a:srgbClr val="0070C0"/>
                </a:solidFill>
                <a:latin typeface="Times New Roman" pitchFamily="18" charset="0"/>
                <a:cs typeface="Times New Roman" pitchFamily="18" charset="0"/>
              </a:rPr>
              <a:t>132 kg </a:t>
            </a:r>
            <a:r>
              <a:rPr lang="en-US" altLang="en-US" dirty="0" err="1">
                <a:latin typeface="Times New Roman" pitchFamily="18" charset="0"/>
                <a:cs typeface="Times New Roman" pitchFamily="18" charset="0"/>
              </a:rPr>
              <a:t>gồm</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các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nguyên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liệu</a:t>
            </a:r>
            <a:r>
              <a:rPr lang="en-US" altLang="en-US" dirty="0">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gạo</a:t>
            </a:r>
            <a:r>
              <a:rPr lang="en-US" altLang="en-US" b="1" dirty="0">
                <a:solidFill>
                  <a:srgbClr val="0070C0"/>
                </a:solidFill>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thịt</a:t>
            </a:r>
            <a:r>
              <a:rPr lang="en-US" altLang="en-US" b="1" dirty="0">
                <a:solidFill>
                  <a:srgbClr val="0070C0"/>
                </a:solidFill>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và</a:t>
            </a:r>
            <a:r>
              <a:rPr lang="en-US" altLang="en-US" b="1" dirty="0">
                <a:solidFill>
                  <a:srgbClr val="0070C0"/>
                </a:solidFill>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đỗ</a:t>
            </a:r>
            <a:r>
              <a:rPr lang="en-US" altLang="en-US" b="1" dirty="0">
                <a:solidFill>
                  <a:srgbClr val="0070C0"/>
                </a:solidFill>
                <a:latin typeface="Times New Roman" pitchFamily="18" charset="0"/>
                <a:cs typeface="Times New Roman" pitchFamily="18" charset="0"/>
              </a:rPr>
              <a:t> </a:t>
            </a:r>
            <a:r>
              <a:rPr lang="en-US" altLang="en-US" dirty="0" err="1">
                <a:latin typeface="Times New Roman" pitchFamily="18" charset="0"/>
                <a:cs typeface="Times New Roman" pitchFamily="18" charset="0"/>
              </a:rPr>
              <a:t>có</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khối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lượng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tỉ</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lệ</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với</a:t>
            </a:r>
            <a:r>
              <a:rPr lang="en-US" altLang="en-US" dirty="0">
                <a:latin typeface="Times New Roman" pitchFamily="18" charset="0"/>
                <a:cs typeface="Times New Roman" pitchFamily="18" charset="0"/>
              </a:rPr>
              <a:t> </a:t>
            </a:r>
            <a:r>
              <a:rPr lang="en-US" altLang="en-US" b="1" dirty="0">
                <a:solidFill>
                  <a:srgbClr val="0070C0"/>
                </a:solidFill>
                <a:latin typeface="Times New Roman" pitchFamily="18" charset="0"/>
                <a:cs typeface="Times New Roman" pitchFamily="18" charset="0"/>
              </a:rPr>
              <a:t>20; 8; 5</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Tính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khối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lượng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mỗi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loại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nguyên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liệu</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đã</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mua</a:t>
            </a:r>
            <a:r>
              <a:rPr lang="en-US" altLang="en-US" dirty="0">
                <a:latin typeface="Times New Roman" pitchFamily="18" charset="0"/>
                <a:cs typeface="Times New Roman" pitchFamily="18" charset="0"/>
              </a:rPr>
              <a:t>?</a:t>
            </a:r>
            <a:endParaRPr lang="vi-VN" altLang="en-US" dirty="0">
              <a:latin typeface="Times New Roman" pitchFamily="18" charset="0"/>
              <a:cs typeface="Times New Roman" pitchFamily="18" charset="0"/>
            </a:endParaRPr>
          </a:p>
        </p:txBody>
      </p:sp>
      <p:sp>
        <p:nvSpPr>
          <p:cNvPr id="3" name="Rectangle 2"/>
          <p:cNvSpPr>
            <a:spLocks noChangeArrowheads="1"/>
          </p:cNvSpPr>
          <p:nvPr/>
        </p:nvSpPr>
        <p:spPr bwMode="auto">
          <a:xfrm>
            <a:off x="246063" y="2209800"/>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b="1" dirty="0" err="1">
                <a:solidFill>
                  <a:srgbClr val="FF0000"/>
                </a:solidFill>
                <a:latin typeface="Times New Roman" pitchFamily="18" charset="0"/>
                <a:cs typeface="Times New Roman" pitchFamily="18" charset="0"/>
              </a:rPr>
              <a:t>Bài</a:t>
            </a:r>
            <a:r>
              <a:rPr lang="en-US" altLang="en-US" b="1" dirty="0">
                <a:solidFill>
                  <a:srgbClr val="FF0000"/>
                </a:solidFill>
                <a:latin typeface="Times New Roman" pitchFamily="18" charset="0"/>
                <a:cs typeface="Times New Roman" pitchFamily="18" charset="0"/>
              </a:rPr>
              <a:t> 4.4:</a:t>
            </a:r>
            <a:r>
              <a:rPr lang="en-US" altLang="en-US" dirty="0">
                <a:latin typeface="Times New Roman" pitchFamily="18" charset="0"/>
                <a:cs typeface="Times New Roman" pitchFamily="18" charset="0"/>
              </a:rPr>
              <a:t> </a:t>
            </a:r>
            <a:r>
              <a:rPr lang="vi-VN" altLang="en-US" dirty="0">
                <a:latin typeface="Times New Roman" pitchFamily="18" charset="0"/>
                <a:cs typeface="Times New Roman" pitchFamily="18" charset="0"/>
              </a:rPr>
              <a:t>Giáp Tết cổ truyền, </a:t>
            </a:r>
            <a:r>
              <a:rPr lang="pt-BR" altLang="en-US" dirty="0">
                <a:latin typeface="Times New Roman" pitchFamily="18" charset="0"/>
                <a:cs typeface="Times New Roman" pitchFamily="18" charset="0"/>
              </a:rPr>
              <a:t>trường THCS Ngũ Hiệp tổ chức lễ hội làm bánh chưng ngày</a:t>
            </a:r>
            <a:r>
              <a:rPr lang="vi-VN" altLang="en-US" dirty="0">
                <a:latin typeface="Times New Roman" pitchFamily="18" charset="0"/>
                <a:cs typeface="Times New Roman" pitchFamily="18" charset="0"/>
              </a:rPr>
              <a:t> </a:t>
            </a:r>
            <a:r>
              <a:rPr lang="pt-BR" altLang="en-US" dirty="0">
                <a:latin typeface="Times New Roman" pitchFamily="18" charset="0"/>
                <a:cs typeface="Times New Roman" pitchFamily="18" charset="0"/>
              </a:rPr>
              <a:t>Tết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Lúc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đầu</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họ</a:t>
            </a:r>
            <a:r>
              <a:rPr lang="en-US" altLang="en-US" dirty="0">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dự</a:t>
            </a:r>
            <a:r>
              <a:rPr lang="en-US" altLang="en-US" b="1" dirty="0">
                <a:solidFill>
                  <a:srgbClr val="0070C0"/>
                </a:solidFill>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định</a:t>
            </a:r>
            <a:r>
              <a:rPr lang="en-US" altLang="en-US" dirty="0">
                <a:solidFill>
                  <a:srgbClr val="0070C0"/>
                </a:solidFill>
                <a:latin typeface="Times New Roman" pitchFamily="18" charset="0"/>
                <a:cs typeface="Times New Roman" pitchFamily="18" charset="0"/>
              </a:rPr>
              <a:t> </a:t>
            </a:r>
            <a:r>
              <a:rPr lang="vi-VN" altLang="en-US" dirty="0">
                <a:latin typeface="Times New Roman" pitchFamily="18" charset="0"/>
                <a:cs typeface="Times New Roman" pitchFamily="18" charset="0"/>
              </a:rPr>
              <a:t>các nguyên liệu</a:t>
            </a:r>
            <a:r>
              <a:rPr lang="vi-VN" altLang="en-US" b="1" dirty="0">
                <a:latin typeface="Times New Roman" pitchFamily="18" charset="0"/>
                <a:cs typeface="Times New Roman" pitchFamily="18" charset="0"/>
              </a:rPr>
              <a:t>: </a:t>
            </a:r>
            <a:r>
              <a:rPr lang="vi-VN" altLang="en-US" b="1" dirty="0">
                <a:solidFill>
                  <a:srgbClr val="0070C0"/>
                </a:solidFill>
                <a:latin typeface="Times New Roman" pitchFamily="18" charset="0"/>
                <a:cs typeface="Times New Roman" pitchFamily="18" charset="0"/>
              </a:rPr>
              <a:t>gạo, thịt và đỗ</a:t>
            </a:r>
            <a:r>
              <a:rPr lang="vi-VN" altLang="en-US" dirty="0">
                <a:solidFill>
                  <a:srgbClr val="0070C0"/>
                </a:solidFill>
                <a:latin typeface="Times New Roman" pitchFamily="18" charset="0"/>
                <a:cs typeface="Times New Roman" pitchFamily="18" charset="0"/>
              </a:rPr>
              <a:t> </a:t>
            </a:r>
            <a:r>
              <a:rPr lang="en-US" altLang="en-US" dirty="0" err="1">
                <a:latin typeface="Times New Roman" pitchFamily="18" charset="0"/>
                <a:cs typeface="Times New Roman" pitchFamily="18" charset="0"/>
              </a:rPr>
              <a:t>có</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khối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lượng</a:t>
            </a:r>
            <a:r>
              <a:rPr lang="en-US" altLang="en-US" dirty="0">
                <a:latin typeface="Times New Roman" pitchFamily="18" charset="0"/>
                <a:cs typeface="Times New Roman" pitchFamily="18" charset="0"/>
              </a:rPr>
              <a:t> </a:t>
            </a:r>
            <a:r>
              <a:rPr lang="vi-VN" altLang="en-US" dirty="0">
                <a:latin typeface="Times New Roman" pitchFamily="18" charset="0"/>
                <a:cs typeface="Times New Roman" pitchFamily="18" charset="0"/>
              </a:rPr>
              <a:t>tỉ lệ theo </a:t>
            </a:r>
            <a:r>
              <a:rPr lang="en-US" altLang="en-US" b="1" dirty="0">
                <a:solidFill>
                  <a:srgbClr val="0070C0"/>
                </a:solidFill>
                <a:latin typeface="Times New Roman" pitchFamily="18" charset="0"/>
                <a:cs typeface="Times New Roman" pitchFamily="18" charset="0"/>
              </a:rPr>
              <a:t>20; 8; 5</a:t>
            </a:r>
            <a:r>
              <a:rPr lang="pt-BR" altLang="en-US" dirty="0">
                <a:latin typeface="Times New Roman" pitchFamily="18" charset="0"/>
                <a:cs typeface="Times New Roman" pitchFamily="18" charset="0"/>
              </a:rPr>
              <a:t>. </a:t>
            </a:r>
            <a:endParaRPr lang="vi-VN" altLang="en-US" dirty="0">
              <a:latin typeface="Times New Roman" pitchFamily="18" charset="0"/>
              <a:cs typeface="Times New Roman" pitchFamily="18" charset="0"/>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524000"/>
            <a:ext cx="7921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8589" y="2780928"/>
            <a:ext cx="8424936" cy="1200329"/>
          </a:xfrm>
          <a:prstGeom prst="rect">
            <a:avLst/>
          </a:prstGeom>
        </p:spPr>
        <p:txBody>
          <a:bodyPr wrap="square">
            <a:spAutoFit/>
          </a:bodyPr>
          <a:lstStyle/>
          <a:p>
            <a:pPr lvl="0" algn="just"/>
            <a:r>
              <a:rPr lang="pt-BR" altLang="en-US" dirty="0">
                <a:solidFill>
                  <a:prstClr val="black"/>
                </a:solidFill>
                <a:latin typeface="Times New Roman" pitchFamily="18" charset="0"/>
                <a:cs typeface="Times New Roman" pitchFamily="18" charset="0"/>
              </a:rPr>
              <a:t>Nhưng do đa số học sinh thích ăn bánh chưng ít thịt nên họ đã giảm khối lượng thịt, tăng khối lượng gạo và đỗ để tổng khối lượng nguyên liệu vẫn như dự định ban đầu. Khi đó khối lượng </a:t>
            </a:r>
            <a:r>
              <a:rPr lang="pt-BR" altLang="en-US" b="1" dirty="0">
                <a:solidFill>
                  <a:srgbClr val="FF0000"/>
                </a:solidFill>
                <a:latin typeface="Times New Roman" pitchFamily="18" charset="0"/>
                <a:cs typeface="Times New Roman" pitchFamily="18" charset="0"/>
              </a:rPr>
              <a:t>gạo, thịt, đỗ</a:t>
            </a:r>
            <a:r>
              <a:rPr lang="pt-BR" altLang="en-US" dirty="0">
                <a:solidFill>
                  <a:srgbClr val="FF0000"/>
                </a:solidFill>
                <a:latin typeface="Times New Roman" pitchFamily="18" charset="0"/>
                <a:cs typeface="Times New Roman" pitchFamily="18" charset="0"/>
              </a:rPr>
              <a:t> </a:t>
            </a:r>
            <a:r>
              <a:rPr lang="pt-BR" altLang="en-US" dirty="0">
                <a:solidFill>
                  <a:prstClr val="black"/>
                </a:solidFill>
                <a:latin typeface="Times New Roman" pitchFamily="18" charset="0"/>
                <a:cs typeface="Times New Roman" pitchFamily="18" charset="0"/>
              </a:rPr>
              <a:t>tỉ lệ với </a:t>
            </a:r>
            <a:r>
              <a:rPr lang="pt-BR" altLang="en-US" b="1" dirty="0">
                <a:solidFill>
                  <a:srgbClr val="FF0000"/>
                </a:solidFill>
                <a:latin typeface="Times New Roman" pitchFamily="18" charset="0"/>
                <a:cs typeface="Times New Roman" pitchFamily="18" charset="0"/>
              </a:rPr>
              <a:t>7; 2; 2</a:t>
            </a:r>
            <a:r>
              <a:rPr lang="pt-BR" altLang="en-US" dirty="0">
                <a:solidFill>
                  <a:srgbClr val="FF0000"/>
                </a:solidFill>
                <a:latin typeface="Times New Roman" pitchFamily="18" charset="0"/>
                <a:cs typeface="Times New Roman" pitchFamily="18" charset="0"/>
              </a:rPr>
              <a:t> </a:t>
            </a:r>
            <a:r>
              <a:rPr lang="pt-BR" altLang="en-US" dirty="0">
                <a:solidFill>
                  <a:prstClr val="black"/>
                </a:solidFill>
                <a:latin typeface="Times New Roman" pitchFamily="18" charset="0"/>
                <a:cs typeface="Times New Roman" pitchFamily="18" charset="0"/>
              </a:rPr>
              <a:t>và  </a:t>
            </a:r>
            <a:r>
              <a:rPr lang="pt-BR" altLang="en-US" b="1" dirty="0">
                <a:solidFill>
                  <a:srgbClr val="00B050"/>
                </a:solidFill>
                <a:latin typeface="Times New Roman" pitchFamily="18" charset="0"/>
                <a:cs typeface="Times New Roman" pitchFamily="18" charset="0"/>
              </a:rPr>
              <a:t>lượng thịt giảm 8 kg</a:t>
            </a:r>
            <a:r>
              <a:rPr lang="pt-BR" altLang="en-US" dirty="0">
                <a:solidFill>
                  <a:srgbClr val="00B050"/>
                </a:solidFill>
                <a:latin typeface="Times New Roman" pitchFamily="18" charset="0"/>
                <a:cs typeface="Times New Roman" pitchFamily="18" charset="0"/>
              </a:rPr>
              <a:t> </a:t>
            </a:r>
            <a:r>
              <a:rPr lang="pt-BR" altLang="en-US" dirty="0">
                <a:solidFill>
                  <a:prstClr val="black"/>
                </a:solidFill>
                <a:latin typeface="Times New Roman" pitchFamily="18" charset="0"/>
                <a:cs typeface="Times New Roman" pitchFamily="18" charset="0"/>
              </a:rPr>
              <a:t>so với dự định.</a:t>
            </a:r>
            <a:endParaRPr lang="vi-VN" altLang="en-US" dirty="0">
              <a:solidFill>
                <a:prstClr val="black"/>
              </a:solidFill>
              <a:latin typeface="Times New Roman" pitchFamily="18" charset="0"/>
              <a:cs typeface="Times New Roman" pitchFamily="18" charset="0"/>
            </a:endParaRPr>
          </a:p>
          <a:p>
            <a:pPr lvl="0" algn="just"/>
            <a:r>
              <a:rPr lang="pt-BR" altLang="en-US" dirty="0">
                <a:solidFill>
                  <a:prstClr val="black"/>
                </a:solidFill>
                <a:latin typeface="Times New Roman" pitchFamily="18" charset="0"/>
                <a:cs typeface="Times New Roman" pitchFamily="18" charset="0"/>
              </a:rPr>
              <a:t>Tính tổng khối lượng gạo, thịt, đỗ họ đã mua?</a:t>
            </a:r>
            <a:endParaRPr lang="vi-VN" alt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976945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ipe(down)">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334000" y="4038600"/>
            <a:ext cx="838200" cy="6365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8374" name="Rectangle 58373"/>
          <p:cNvSpPr/>
          <p:nvPr/>
        </p:nvSpPr>
        <p:spPr>
          <a:xfrm>
            <a:off x="5562600" y="3001963"/>
            <a:ext cx="762000" cy="6365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8372" name="Rectangle 2"/>
          <p:cNvSpPr>
            <a:spLocks noChangeArrowheads="1"/>
          </p:cNvSpPr>
          <p:nvPr/>
        </p:nvSpPr>
        <p:spPr bwMode="auto">
          <a:xfrm>
            <a:off x="304800" y="762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b="1" dirty="0" err="1">
                <a:solidFill>
                  <a:srgbClr val="FF0000"/>
                </a:solidFill>
                <a:latin typeface="Times New Roman" pitchFamily="18" charset="0"/>
                <a:cs typeface="Times New Roman" pitchFamily="18" charset="0"/>
              </a:rPr>
              <a:t>Bài</a:t>
            </a:r>
            <a:r>
              <a:rPr lang="en-US" altLang="en-US" b="1" dirty="0">
                <a:solidFill>
                  <a:srgbClr val="FF0000"/>
                </a:solidFill>
                <a:latin typeface="Times New Roman" pitchFamily="18" charset="0"/>
                <a:cs typeface="Times New Roman" pitchFamily="18" charset="0"/>
              </a:rPr>
              <a:t> 4.4:</a:t>
            </a:r>
            <a:r>
              <a:rPr lang="en-US" altLang="en-US" dirty="0">
                <a:latin typeface="Times New Roman" pitchFamily="18" charset="0"/>
                <a:cs typeface="Times New Roman" pitchFamily="18" charset="0"/>
              </a:rPr>
              <a:t> </a:t>
            </a:r>
            <a:r>
              <a:rPr lang="vi-VN" altLang="en-US" dirty="0">
                <a:latin typeface="Times New Roman" pitchFamily="18" charset="0"/>
                <a:cs typeface="Times New Roman" pitchFamily="18" charset="0"/>
              </a:rPr>
              <a:t>Giáp Tết cổ truyền, </a:t>
            </a:r>
            <a:r>
              <a:rPr lang="pt-BR" altLang="en-US" dirty="0">
                <a:latin typeface="Times New Roman" pitchFamily="18" charset="0"/>
                <a:cs typeface="Times New Roman" pitchFamily="18" charset="0"/>
              </a:rPr>
              <a:t>trường THCS Ngũ Hiệp tổ chức lễ hội làm bánh chưng ngày</a:t>
            </a:r>
            <a:r>
              <a:rPr lang="vi-VN" altLang="en-US" dirty="0">
                <a:latin typeface="Times New Roman" pitchFamily="18" charset="0"/>
                <a:cs typeface="Times New Roman" pitchFamily="18" charset="0"/>
              </a:rPr>
              <a:t> </a:t>
            </a:r>
            <a:r>
              <a:rPr lang="pt-BR" altLang="en-US" dirty="0">
                <a:latin typeface="Times New Roman" pitchFamily="18" charset="0"/>
                <a:cs typeface="Times New Roman" pitchFamily="18" charset="0"/>
              </a:rPr>
              <a:t>Tết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Lúc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đầu</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họ</a:t>
            </a:r>
            <a:r>
              <a:rPr lang="en-US" altLang="en-US" dirty="0">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dự</a:t>
            </a:r>
            <a:r>
              <a:rPr lang="en-US" altLang="en-US" b="1" dirty="0">
                <a:solidFill>
                  <a:srgbClr val="0070C0"/>
                </a:solidFill>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định</a:t>
            </a:r>
            <a:r>
              <a:rPr lang="en-US" altLang="en-US" dirty="0">
                <a:solidFill>
                  <a:srgbClr val="0070C0"/>
                </a:solidFill>
                <a:latin typeface="Times New Roman" pitchFamily="18" charset="0"/>
                <a:cs typeface="Times New Roman" pitchFamily="18" charset="0"/>
              </a:rPr>
              <a:t> </a:t>
            </a:r>
            <a:r>
              <a:rPr lang="vi-VN" altLang="en-US" dirty="0">
                <a:latin typeface="Times New Roman" pitchFamily="18" charset="0"/>
                <a:cs typeface="Times New Roman" pitchFamily="18" charset="0"/>
              </a:rPr>
              <a:t>các nguyên liệu</a:t>
            </a:r>
            <a:r>
              <a:rPr lang="vi-VN" altLang="en-US" b="1" dirty="0">
                <a:latin typeface="Times New Roman" pitchFamily="18" charset="0"/>
                <a:cs typeface="Times New Roman" pitchFamily="18" charset="0"/>
              </a:rPr>
              <a:t>: </a:t>
            </a:r>
            <a:r>
              <a:rPr lang="vi-VN" altLang="en-US" b="1" dirty="0">
                <a:solidFill>
                  <a:srgbClr val="0070C0"/>
                </a:solidFill>
                <a:latin typeface="Times New Roman" pitchFamily="18" charset="0"/>
                <a:cs typeface="Times New Roman" pitchFamily="18" charset="0"/>
              </a:rPr>
              <a:t>gạo, thịt và đỗ</a:t>
            </a:r>
            <a:r>
              <a:rPr lang="vi-VN" altLang="en-US" dirty="0">
                <a:solidFill>
                  <a:srgbClr val="0070C0"/>
                </a:solidFill>
                <a:latin typeface="Times New Roman" pitchFamily="18" charset="0"/>
                <a:cs typeface="Times New Roman" pitchFamily="18" charset="0"/>
              </a:rPr>
              <a:t> </a:t>
            </a:r>
            <a:r>
              <a:rPr lang="en-US" altLang="en-US" dirty="0" err="1">
                <a:latin typeface="Times New Roman" pitchFamily="18" charset="0"/>
                <a:cs typeface="Times New Roman" pitchFamily="18" charset="0"/>
              </a:rPr>
              <a:t>có</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khối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lượng</a:t>
            </a:r>
            <a:r>
              <a:rPr lang="en-US" altLang="en-US" dirty="0">
                <a:latin typeface="Times New Roman" pitchFamily="18" charset="0"/>
                <a:cs typeface="Times New Roman" pitchFamily="18" charset="0"/>
              </a:rPr>
              <a:t> </a:t>
            </a:r>
            <a:r>
              <a:rPr lang="vi-VN" altLang="en-US" dirty="0">
                <a:latin typeface="Times New Roman" pitchFamily="18" charset="0"/>
                <a:cs typeface="Times New Roman" pitchFamily="18" charset="0"/>
              </a:rPr>
              <a:t>tỉ lệ theo </a:t>
            </a:r>
            <a:r>
              <a:rPr lang="en-US" altLang="en-US" b="1" dirty="0">
                <a:solidFill>
                  <a:srgbClr val="0070C0"/>
                </a:solidFill>
                <a:latin typeface="Times New Roman" pitchFamily="18" charset="0"/>
                <a:cs typeface="Times New Roman" pitchFamily="18" charset="0"/>
              </a:rPr>
              <a:t>20; 8; 5</a:t>
            </a:r>
            <a:r>
              <a:rPr lang="pt-BR" altLang="en-US" dirty="0">
                <a:latin typeface="Times New Roman" pitchFamily="18" charset="0"/>
                <a:cs typeface="Times New Roman" pitchFamily="18" charset="0"/>
              </a:rPr>
              <a:t>. Do đa số học sinh thích ăn bánh chưng ít thịt nên họ đã giảm khối lượng thịt, tăng khối lượng gạo và đỗ để tổng khối lượng nguyên liệu vẫn như dự định ban đầu. Khi đó khối lượng </a:t>
            </a:r>
            <a:r>
              <a:rPr lang="pt-BR" altLang="en-US" b="1" dirty="0">
                <a:solidFill>
                  <a:srgbClr val="FF0000"/>
                </a:solidFill>
                <a:latin typeface="Times New Roman" pitchFamily="18" charset="0"/>
                <a:cs typeface="Times New Roman" pitchFamily="18" charset="0"/>
              </a:rPr>
              <a:t>gạo, thịt, đỗ</a:t>
            </a:r>
            <a:r>
              <a:rPr lang="pt-BR" altLang="en-US" dirty="0">
                <a:solidFill>
                  <a:srgbClr val="FF0000"/>
                </a:solidFill>
                <a:latin typeface="Times New Roman" pitchFamily="18" charset="0"/>
                <a:cs typeface="Times New Roman" pitchFamily="18" charset="0"/>
              </a:rPr>
              <a:t> </a:t>
            </a:r>
            <a:r>
              <a:rPr lang="pt-BR" altLang="en-US" dirty="0">
                <a:latin typeface="Times New Roman" pitchFamily="18" charset="0"/>
                <a:cs typeface="Times New Roman" pitchFamily="18" charset="0"/>
              </a:rPr>
              <a:t>tỉ lệ với </a:t>
            </a:r>
            <a:r>
              <a:rPr lang="pt-BR" altLang="en-US" b="1" dirty="0">
                <a:solidFill>
                  <a:srgbClr val="FF0000"/>
                </a:solidFill>
                <a:latin typeface="Times New Roman" pitchFamily="18" charset="0"/>
                <a:cs typeface="Times New Roman" pitchFamily="18" charset="0"/>
              </a:rPr>
              <a:t>7; 2; 2</a:t>
            </a:r>
            <a:r>
              <a:rPr lang="pt-BR" altLang="en-US" dirty="0">
                <a:solidFill>
                  <a:srgbClr val="FF0000"/>
                </a:solidFill>
                <a:latin typeface="Times New Roman" pitchFamily="18" charset="0"/>
                <a:cs typeface="Times New Roman" pitchFamily="18" charset="0"/>
              </a:rPr>
              <a:t> </a:t>
            </a:r>
            <a:r>
              <a:rPr lang="pt-BR" altLang="en-US" dirty="0">
                <a:latin typeface="Times New Roman" pitchFamily="18" charset="0"/>
                <a:cs typeface="Times New Roman" pitchFamily="18" charset="0"/>
              </a:rPr>
              <a:t>và </a:t>
            </a:r>
            <a:r>
              <a:rPr lang="pt-BR" altLang="en-US" b="1" dirty="0">
                <a:solidFill>
                  <a:srgbClr val="00B050"/>
                </a:solidFill>
                <a:latin typeface="Times New Roman" pitchFamily="18" charset="0"/>
                <a:cs typeface="Times New Roman" pitchFamily="18" charset="0"/>
              </a:rPr>
              <a:t>lượng thịt giảm 8 kg</a:t>
            </a:r>
            <a:r>
              <a:rPr lang="pt-BR" altLang="en-US" dirty="0">
                <a:solidFill>
                  <a:srgbClr val="00B050"/>
                </a:solidFill>
                <a:latin typeface="Times New Roman" pitchFamily="18" charset="0"/>
                <a:cs typeface="Times New Roman" pitchFamily="18" charset="0"/>
              </a:rPr>
              <a:t> </a:t>
            </a:r>
            <a:r>
              <a:rPr lang="pt-BR" altLang="en-US" dirty="0">
                <a:latin typeface="Times New Roman" pitchFamily="18" charset="0"/>
                <a:cs typeface="Times New Roman" pitchFamily="18" charset="0"/>
              </a:rPr>
              <a:t>so với dự định.</a:t>
            </a:r>
            <a:r>
              <a:rPr lang="en-US" altLang="en-US" dirty="0">
                <a:latin typeface="Times New Roman" pitchFamily="18" charset="0"/>
                <a:cs typeface="Times New Roman" pitchFamily="18" charset="0"/>
              </a:rPr>
              <a:t> </a:t>
            </a:r>
            <a:r>
              <a:rPr lang="pt-BR" altLang="en-US" dirty="0">
                <a:latin typeface="Times New Roman" pitchFamily="18" charset="0"/>
                <a:cs typeface="Times New Roman" pitchFamily="18" charset="0"/>
              </a:rPr>
              <a:t>Tính tổng khối lượng gạo, thịt, đỗ họ đã mua</a:t>
            </a:r>
            <a:r>
              <a:rPr lang="vi-VN" altLang="en-US" dirty="0">
                <a:latin typeface="Times New Roman" pitchFamily="18" charset="0"/>
                <a:cs typeface="Times New Roman" pitchFamily="18" charset="0"/>
              </a:rPr>
              <a:t>?</a:t>
            </a:r>
          </a:p>
        </p:txBody>
      </p:sp>
      <p:sp>
        <p:nvSpPr>
          <p:cNvPr id="2" name="Rectangle 1"/>
          <p:cNvSpPr>
            <a:spLocks noChangeArrowheads="1"/>
          </p:cNvSpPr>
          <p:nvPr/>
        </p:nvSpPr>
        <p:spPr bwMode="auto">
          <a:xfrm>
            <a:off x="342900" y="2012950"/>
            <a:ext cx="8610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b="1">
                <a:latin typeface="Times New Roman" pitchFamily="18" charset="0"/>
                <a:ea typeface="Calibri" pitchFamily="34" charset="0"/>
                <a:cs typeface="Times New Roman" pitchFamily="18" charset="0"/>
              </a:rPr>
              <a:t>Giải</a:t>
            </a:r>
            <a:endParaRPr lang="vi-VN" sz="1600">
              <a:latin typeface="Calibri" pitchFamily="34" charset="0"/>
              <a:ea typeface="Calibri" pitchFamily="34" charset="0"/>
              <a:cs typeface="Times New Roman" pitchFamily="18" charset="0"/>
            </a:endParaRPr>
          </a:p>
          <a:p>
            <a:pPr algn="just"/>
            <a:r>
              <a:rPr lang="pt-BR">
                <a:latin typeface="Times New Roman" pitchFamily="18" charset="0"/>
                <a:ea typeface="Calibri" pitchFamily="34" charset="0"/>
                <a:cs typeface="Times New Roman" pitchFamily="18" charset="0"/>
              </a:rPr>
              <a:t>Gọi tổng khối lượng gạo, thịt và đỗ họ đã mua là x(kg) (ĐK: x &gt; 0)</a:t>
            </a:r>
            <a:endParaRPr lang="vi-VN" sz="1600">
              <a:latin typeface="Calibri" pitchFamily="34" charset="0"/>
              <a:ea typeface="Calibri" pitchFamily="34" charset="0"/>
              <a:cs typeface="Times New Roman" pitchFamily="18" charset="0"/>
            </a:endParaRPr>
          </a:p>
        </p:txBody>
      </p:sp>
      <p:sp>
        <p:nvSpPr>
          <p:cNvPr id="21" name="Rectangle 20"/>
          <p:cNvSpPr>
            <a:spLocks noChangeArrowheads="1"/>
          </p:cNvSpPr>
          <p:nvPr/>
        </p:nvSpPr>
        <p:spPr bwMode="auto">
          <a:xfrm>
            <a:off x="304800" y="2601913"/>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atin typeface="Times New Roman" pitchFamily="18" charset="0"/>
                <a:cs typeface="Calibri" pitchFamily="34" charset="0"/>
              </a:rPr>
              <a:t>Khối lượng gạo, thịt và đỗ dự định mua lần lượt là</a:t>
            </a:r>
            <a:r>
              <a:rPr lang="vi-VN">
                <a:latin typeface="Times New Roman" pitchFamily="18" charset="0"/>
                <a:cs typeface="Calibri" pitchFamily="34" charset="0"/>
              </a:rPr>
              <a:t> </a:t>
            </a:r>
            <a:r>
              <a:rPr lang="vi-VN" i="1">
                <a:latin typeface="Times New Roman" pitchFamily="18" charset="0"/>
                <a:cs typeface="Calibri" pitchFamily="34" charset="0"/>
              </a:rPr>
              <a:t>a, b, c </a:t>
            </a:r>
            <a:r>
              <a:rPr lang="vi-VN">
                <a:latin typeface="Times New Roman" pitchFamily="18" charset="0"/>
                <a:cs typeface="Calibri" pitchFamily="34" charset="0"/>
              </a:rPr>
              <a:t>(kg) (ĐK: </a:t>
            </a:r>
            <a:r>
              <a:rPr lang="vi-VN" i="1">
                <a:latin typeface="Times New Roman" pitchFamily="18" charset="0"/>
                <a:cs typeface="Calibri" pitchFamily="34" charset="0"/>
              </a:rPr>
              <a:t>a, b, c &gt; 0)</a:t>
            </a:r>
            <a:r>
              <a:rPr lang="pt-BR">
                <a:latin typeface="Times New Roman" pitchFamily="18" charset="0"/>
                <a:cs typeface="Calibri" pitchFamily="34" charset="0"/>
              </a:rPr>
              <a:t> </a:t>
            </a:r>
            <a:endParaRPr lang="vi-VN"/>
          </a:p>
        </p:txBody>
      </p:sp>
      <p:sp>
        <p:nvSpPr>
          <p:cNvPr id="22" name="Rectangle 21"/>
          <p:cNvSpPr>
            <a:spLocks noChangeArrowheads="1"/>
          </p:cNvSpPr>
          <p:nvPr/>
        </p:nvSpPr>
        <p:spPr bwMode="auto">
          <a:xfrm>
            <a:off x="411163" y="3009900"/>
            <a:ext cx="744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latin typeface="Times New Roman" pitchFamily="18" charset="0"/>
                <a:cs typeface="Calibri" pitchFamily="34" charset="0"/>
              </a:rPr>
              <a:t>Ta có</a:t>
            </a:r>
            <a:endParaRPr lang="vi-VN"/>
          </a:p>
        </p:txBody>
      </p:sp>
      <p:sp>
        <p:nvSpPr>
          <p:cNvPr id="5837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graphicFrame>
        <p:nvGraphicFramePr>
          <p:cNvPr id="24" name="Object 23"/>
          <p:cNvGraphicFramePr>
            <a:graphicFrameLocks noChangeAspect="1"/>
          </p:cNvGraphicFramePr>
          <p:nvPr/>
        </p:nvGraphicFramePr>
        <p:xfrm>
          <a:off x="1230313" y="3038475"/>
          <a:ext cx="2938462" cy="604838"/>
        </p:xfrm>
        <a:graphic>
          <a:graphicData uri="http://schemas.openxmlformats.org/presentationml/2006/ole">
            <mc:AlternateContent xmlns:mc="http://schemas.openxmlformats.org/markup-compatibility/2006">
              <mc:Choice xmlns:v="urn:schemas-microsoft-com:vml" Requires="v">
                <p:oleObj spid="_x0000_s18764" name="Equation" r:id="rId3" imgW="2933640" imgH="609480" progId="Equation.DSMT4">
                  <p:embed/>
                </p:oleObj>
              </mc:Choice>
              <mc:Fallback>
                <p:oleObj name="Equation" r:id="rId3" imgW="2933640" imgH="609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3038475"/>
                        <a:ext cx="29384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graphicFrame>
        <p:nvGraphicFramePr>
          <p:cNvPr id="26" name="Object 25"/>
          <p:cNvGraphicFramePr>
            <a:graphicFrameLocks noChangeAspect="1"/>
          </p:cNvGraphicFramePr>
          <p:nvPr/>
        </p:nvGraphicFramePr>
        <p:xfrm>
          <a:off x="4343400" y="3009900"/>
          <a:ext cx="2700338" cy="604838"/>
        </p:xfrm>
        <a:graphic>
          <a:graphicData uri="http://schemas.openxmlformats.org/presentationml/2006/ole">
            <mc:AlternateContent xmlns:mc="http://schemas.openxmlformats.org/markup-compatibility/2006">
              <mc:Choice xmlns:v="urn:schemas-microsoft-com:vml" Requires="v">
                <p:oleObj spid="_x0000_s18765" name="Equation" r:id="rId5" imgW="2705040" imgH="609480" progId="Equation.DSMT4">
                  <p:embed/>
                </p:oleObj>
              </mc:Choice>
              <mc:Fallback>
                <p:oleObj name="Equation" r:id="rId5" imgW="2705040" imgH="609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009900"/>
                        <a:ext cx="270033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26"/>
          <p:cNvSpPr>
            <a:spLocks noChangeArrowheads="1"/>
          </p:cNvSpPr>
          <p:nvPr/>
        </p:nvSpPr>
        <p:spPr bwMode="auto">
          <a:xfrm>
            <a:off x="304800" y="363855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atin typeface="Times New Roman" pitchFamily="18" charset="0"/>
                <a:cs typeface="Calibri" pitchFamily="34" charset="0"/>
              </a:rPr>
              <a:t>Khối lượng gạo, thịt và đỗ thực tế mua lần lượt là</a:t>
            </a:r>
            <a:r>
              <a:rPr lang="vi-VN" i="1">
                <a:solidFill>
                  <a:srgbClr val="000000"/>
                </a:solidFill>
                <a:latin typeface="Times New Roman" pitchFamily="18" charset="0"/>
                <a:cs typeface="Calibri" pitchFamily="34" charset="0"/>
              </a:rPr>
              <a:t> a’, b’, c’ </a:t>
            </a:r>
            <a:r>
              <a:rPr lang="vi-VN">
                <a:solidFill>
                  <a:srgbClr val="000000"/>
                </a:solidFill>
                <a:latin typeface="Times New Roman" pitchFamily="18" charset="0"/>
                <a:cs typeface="Calibri" pitchFamily="34" charset="0"/>
              </a:rPr>
              <a:t>(kg) (ĐK: </a:t>
            </a:r>
            <a:r>
              <a:rPr lang="vi-VN" i="1">
                <a:solidFill>
                  <a:srgbClr val="000000"/>
                </a:solidFill>
                <a:latin typeface="Times New Roman" pitchFamily="18" charset="0"/>
                <a:cs typeface="Calibri" pitchFamily="34" charset="0"/>
              </a:rPr>
              <a:t>a, b, c &gt; 0)</a:t>
            </a:r>
            <a:r>
              <a:rPr lang="vi-VN">
                <a:latin typeface="Times New Roman" pitchFamily="18" charset="0"/>
                <a:cs typeface="Calibri" pitchFamily="34" charset="0"/>
              </a:rPr>
              <a:t> </a:t>
            </a:r>
            <a:r>
              <a:rPr lang="pt-BR">
                <a:latin typeface="Times New Roman" pitchFamily="18" charset="0"/>
                <a:cs typeface="Calibri" pitchFamily="34" charset="0"/>
              </a:rPr>
              <a:t> </a:t>
            </a:r>
            <a:endParaRPr lang="vi-VN"/>
          </a:p>
        </p:txBody>
      </p:sp>
      <p:sp>
        <p:nvSpPr>
          <p:cNvPr id="28" name="Rectangle 27"/>
          <p:cNvSpPr>
            <a:spLocks noChangeArrowheads="1"/>
          </p:cNvSpPr>
          <p:nvPr/>
        </p:nvSpPr>
        <p:spPr bwMode="auto">
          <a:xfrm>
            <a:off x="411163" y="4038600"/>
            <a:ext cx="808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latin typeface="Times New Roman" pitchFamily="18" charset="0"/>
                <a:cs typeface="Calibri" pitchFamily="34" charset="0"/>
              </a:rPr>
              <a:t>Ta có </a:t>
            </a:r>
            <a:endParaRPr lang="vi-VN"/>
          </a:p>
        </p:txBody>
      </p:sp>
      <p:sp>
        <p:nvSpPr>
          <p:cNvPr id="5838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graphicFrame>
        <p:nvGraphicFramePr>
          <p:cNvPr id="30" name="Object 29"/>
          <p:cNvGraphicFramePr>
            <a:graphicFrameLocks noChangeAspect="1"/>
          </p:cNvGraphicFramePr>
          <p:nvPr/>
        </p:nvGraphicFramePr>
        <p:xfrm>
          <a:off x="1155700" y="4057650"/>
          <a:ext cx="2976563" cy="603250"/>
        </p:xfrm>
        <a:graphic>
          <a:graphicData uri="http://schemas.openxmlformats.org/presentationml/2006/ole">
            <mc:AlternateContent xmlns:mc="http://schemas.openxmlformats.org/markup-compatibility/2006">
              <mc:Choice xmlns:v="urn:schemas-microsoft-com:vml" Requires="v">
                <p:oleObj spid="_x0000_s18766" name="Equation" r:id="rId7" imgW="2971800" imgH="609480" progId="Equation.DSMT4">
                  <p:embed/>
                </p:oleObj>
              </mc:Choice>
              <mc:Fallback>
                <p:oleObj name="Equation" r:id="rId7" imgW="2971800" imgH="609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5700" y="4057650"/>
                        <a:ext cx="2976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84" name="Rectangle 3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graphicFrame>
        <p:nvGraphicFramePr>
          <p:cNvPr id="58368" name="Object 58367"/>
          <p:cNvGraphicFramePr>
            <a:graphicFrameLocks noChangeAspect="1"/>
          </p:cNvGraphicFramePr>
          <p:nvPr/>
        </p:nvGraphicFramePr>
        <p:xfrm>
          <a:off x="4173538" y="4038600"/>
          <a:ext cx="2778125" cy="603250"/>
        </p:xfrm>
        <a:graphic>
          <a:graphicData uri="http://schemas.openxmlformats.org/presentationml/2006/ole">
            <mc:AlternateContent xmlns:mc="http://schemas.openxmlformats.org/markup-compatibility/2006">
              <mc:Choice xmlns:v="urn:schemas-microsoft-com:vml" Requires="v">
                <p:oleObj spid="_x0000_s18767" name="Equation" r:id="rId9" imgW="2793960" imgH="609480" progId="Equation.DSMT4">
                  <p:embed/>
                </p:oleObj>
              </mc:Choice>
              <mc:Fallback>
                <p:oleObj name="Equation" r:id="rId9" imgW="2793960" imgH="609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3538" y="4038600"/>
                        <a:ext cx="27781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69" name="Rectangle 58368"/>
          <p:cNvSpPr>
            <a:spLocks noChangeArrowheads="1"/>
          </p:cNvSpPr>
          <p:nvPr/>
        </p:nvSpPr>
        <p:spPr bwMode="auto">
          <a:xfrm>
            <a:off x="392113" y="4724400"/>
            <a:ext cx="678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lnSpc>
                <a:spcPct val="150000"/>
              </a:lnSpc>
            </a:pPr>
            <a:r>
              <a:rPr lang="pt-BR">
                <a:latin typeface="Times New Roman" pitchFamily="18" charset="0"/>
                <a:ea typeface="Calibri" pitchFamily="34" charset="0"/>
                <a:cs typeface="Times New Roman" pitchFamily="18" charset="0"/>
              </a:rPr>
              <a:t>Vì khối lượng thịt giảm 8 kg so với dự định nên ta có</a:t>
            </a:r>
            <a:endParaRPr lang="vi-VN" sz="1600">
              <a:latin typeface="Calibri" pitchFamily="34" charset="0"/>
              <a:ea typeface="Calibri" pitchFamily="34" charset="0"/>
              <a:cs typeface="Times New Roman" pitchFamily="18" charset="0"/>
            </a:endParaRPr>
          </a:p>
        </p:txBody>
      </p:sp>
      <p:sp>
        <p:nvSpPr>
          <p:cNvPr id="5838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graphicFrame>
        <p:nvGraphicFramePr>
          <p:cNvPr id="3" name="Object 58371"/>
          <p:cNvGraphicFramePr>
            <a:graphicFrameLocks noChangeAspect="1"/>
          </p:cNvGraphicFramePr>
          <p:nvPr/>
        </p:nvGraphicFramePr>
        <p:xfrm>
          <a:off x="533400" y="5237163"/>
          <a:ext cx="4597400" cy="604837"/>
        </p:xfrm>
        <a:graphic>
          <a:graphicData uri="http://schemas.openxmlformats.org/presentationml/2006/ole">
            <mc:AlternateContent xmlns:mc="http://schemas.openxmlformats.org/markup-compatibility/2006">
              <mc:Choice xmlns:v="urn:schemas-microsoft-com:vml" Requires="v">
                <p:oleObj spid="_x0000_s18768" name="Equation" r:id="rId11" imgW="4597200" imgH="609480" progId="Equation.DSMT4">
                  <p:embed/>
                </p:oleObj>
              </mc:Choice>
              <mc:Fallback>
                <p:oleObj name="Equation" r:id="rId11" imgW="4597200" imgH="609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5237163"/>
                        <a:ext cx="45974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3" name="Rectangle 58372"/>
          <p:cNvSpPr>
            <a:spLocks noChangeArrowheads="1"/>
          </p:cNvSpPr>
          <p:nvPr/>
        </p:nvSpPr>
        <p:spPr bwMode="auto">
          <a:xfrm>
            <a:off x="392113" y="5842000"/>
            <a:ext cx="79898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lnSpc>
                <a:spcPct val="150000"/>
              </a:lnSpc>
            </a:pPr>
            <a:r>
              <a:rPr lang="pt-BR">
                <a:latin typeface="Times New Roman" pitchFamily="18" charset="0"/>
                <a:ea typeface="Calibri" pitchFamily="34" charset="0"/>
                <a:cs typeface="Times New Roman" pitchFamily="18" charset="0"/>
              </a:rPr>
              <a:t>Vậy tổng khối lượng gạo, thịt, đỗ họ đã mua là 132 kg.</a:t>
            </a:r>
            <a:endParaRPr lang="vi-VN" sz="160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801919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8368"/>
                                        </p:tgtEl>
                                        <p:attrNameLst>
                                          <p:attrName>style.visibility</p:attrName>
                                        </p:attrNameLst>
                                      </p:cBhvr>
                                      <p:to>
                                        <p:strVal val="visible"/>
                                      </p:to>
                                    </p:set>
                                    <p:anim calcmode="lin" valueType="num">
                                      <p:cBhvr additive="base">
                                        <p:cTn id="53" dur="500" fill="hold"/>
                                        <p:tgtEl>
                                          <p:spTgt spid="58368"/>
                                        </p:tgtEl>
                                        <p:attrNameLst>
                                          <p:attrName>ppt_x</p:attrName>
                                        </p:attrNameLst>
                                      </p:cBhvr>
                                      <p:tavLst>
                                        <p:tav tm="0">
                                          <p:val>
                                            <p:strVal val="#ppt_x"/>
                                          </p:val>
                                        </p:tav>
                                        <p:tav tm="100000">
                                          <p:val>
                                            <p:strVal val="#ppt_x"/>
                                          </p:val>
                                        </p:tav>
                                      </p:tavLst>
                                    </p:anim>
                                    <p:anim calcmode="lin" valueType="num">
                                      <p:cBhvr additive="base">
                                        <p:cTn id="54" dur="500" fill="hold"/>
                                        <p:tgtEl>
                                          <p:spTgt spid="58368"/>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8374"/>
                                        </p:tgtEl>
                                        <p:attrNameLst>
                                          <p:attrName>style.visibility</p:attrName>
                                        </p:attrNameLst>
                                      </p:cBhvr>
                                      <p:to>
                                        <p:strVal val="visible"/>
                                      </p:to>
                                    </p:set>
                                    <p:animEffect transition="in" filter="fade">
                                      <p:cBhvr>
                                        <p:cTn id="59" dur="1000"/>
                                        <p:tgtEl>
                                          <p:spTgt spid="58374"/>
                                        </p:tgtEl>
                                      </p:cBhvr>
                                    </p:animEffect>
                                    <p:anim calcmode="lin" valueType="num">
                                      <p:cBhvr>
                                        <p:cTn id="60" dur="1000" fill="hold"/>
                                        <p:tgtEl>
                                          <p:spTgt spid="58374"/>
                                        </p:tgtEl>
                                        <p:attrNameLst>
                                          <p:attrName>ppt_x</p:attrName>
                                        </p:attrNameLst>
                                      </p:cBhvr>
                                      <p:tavLst>
                                        <p:tav tm="0">
                                          <p:val>
                                            <p:strVal val="#ppt_x"/>
                                          </p:val>
                                        </p:tav>
                                        <p:tav tm="100000">
                                          <p:val>
                                            <p:strVal val="#ppt_x"/>
                                          </p:val>
                                        </p:tav>
                                      </p:tavLst>
                                    </p:anim>
                                    <p:anim calcmode="lin" valueType="num">
                                      <p:cBhvr>
                                        <p:cTn id="61" dur="1000" fill="hold"/>
                                        <p:tgtEl>
                                          <p:spTgt spid="5837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1000"/>
                                        <p:tgtEl>
                                          <p:spTgt spid="43"/>
                                        </p:tgtEl>
                                      </p:cBhvr>
                                    </p:animEffect>
                                    <p:anim calcmode="lin" valueType="num">
                                      <p:cBhvr>
                                        <p:cTn id="65" dur="1000" fill="hold"/>
                                        <p:tgtEl>
                                          <p:spTgt spid="43"/>
                                        </p:tgtEl>
                                        <p:attrNameLst>
                                          <p:attrName>ppt_x</p:attrName>
                                        </p:attrNameLst>
                                      </p:cBhvr>
                                      <p:tavLst>
                                        <p:tav tm="0">
                                          <p:val>
                                            <p:strVal val="#ppt_x"/>
                                          </p:val>
                                        </p:tav>
                                        <p:tav tm="100000">
                                          <p:val>
                                            <p:strVal val="#ppt_x"/>
                                          </p:val>
                                        </p:tav>
                                      </p:tavLst>
                                    </p:anim>
                                    <p:anim calcmode="lin" valueType="num">
                                      <p:cBhvr>
                                        <p:cTn id="66" dur="1000" fill="hold"/>
                                        <p:tgtEl>
                                          <p:spTgt spid="4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8369"/>
                                        </p:tgtEl>
                                        <p:attrNameLst>
                                          <p:attrName>style.visibility</p:attrName>
                                        </p:attrNameLst>
                                      </p:cBhvr>
                                      <p:to>
                                        <p:strVal val="visible"/>
                                      </p:to>
                                    </p:set>
                                    <p:animEffect transition="in" filter="fade">
                                      <p:cBhvr>
                                        <p:cTn id="69" dur="1000"/>
                                        <p:tgtEl>
                                          <p:spTgt spid="58369"/>
                                        </p:tgtEl>
                                      </p:cBhvr>
                                    </p:animEffect>
                                    <p:anim calcmode="lin" valueType="num">
                                      <p:cBhvr>
                                        <p:cTn id="70" dur="1000" fill="hold"/>
                                        <p:tgtEl>
                                          <p:spTgt spid="58369"/>
                                        </p:tgtEl>
                                        <p:attrNameLst>
                                          <p:attrName>ppt_x</p:attrName>
                                        </p:attrNameLst>
                                      </p:cBhvr>
                                      <p:tavLst>
                                        <p:tav tm="0">
                                          <p:val>
                                            <p:strVal val="#ppt_x"/>
                                          </p:val>
                                        </p:tav>
                                        <p:tav tm="100000">
                                          <p:val>
                                            <p:strVal val="#ppt_x"/>
                                          </p:val>
                                        </p:tav>
                                      </p:tavLst>
                                    </p:anim>
                                    <p:anim calcmode="lin" valueType="num">
                                      <p:cBhvr>
                                        <p:cTn id="71" dur="1000" fill="hold"/>
                                        <p:tgtEl>
                                          <p:spTgt spid="58369"/>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entr" presetSubtype="0"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anim calcmode="lin" valueType="num">
                                      <p:cBhvr>
                                        <p:cTn id="77" dur="1000" fill="hold"/>
                                        <p:tgtEl>
                                          <p:spTgt spid="3"/>
                                        </p:tgtEl>
                                        <p:attrNameLst>
                                          <p:attrName>ppt_x</p:attrName>
                                        </p:attrNameLst>
                                      </p:cBhvr>
                                      <p:tavLst>
                                        <p:tav tm="0">
                                          <p:val>
                                            <p:strVal val="#ppt_x"/>
                                          </p:val>
                                        </p:tav>
                                        <p:tav tm="100000">
                                          <p:val>
                                            <p:strVal val="#ppt_x"/>
                                          </p:val>
                                        </p:tav>
                                      </p:tavLst>
                                    </p:anim>
                                    <p:anim calcmode="lin" valueType="num">
                                      <p:cBhvr>
                                        <p:cTn id="7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58373"/>
                                        </p:tgtEl>
                                        <p:attrNameLst>
                                          <p:attrName>style.visibility</p:attrName>
                                        </p:attrNameLst>
                                      </p:cBhvr>
                                      <p:to>
                                        <p:strVal val="visible"/>
                                      </p:to>
                                    </p:set>
                                    <p:animEffect transition="in" filter="fade">
                                      <p:cBhvr>
                                        <p:cTn id="83" dur="1000"/>
                                        <p:tgtEl>
                                          <p:spTgt spid="58373"/>
                                        </p:tgtEl>
                                      </p:cBhvr>
                                    </p:animEffect>
                                    <p:anim calcmode="lin" valueType="num">
                                      <p:cBhvr>
                                        <p:cTn id="84" dur="1000" fill="hold"/>
                                        <p:tgtEl>
                                          <p:spTgt spid="58373"/>
                                        </p:tgtEl>
                                        <p:attrNameLst>
                                          <p:attrName>ppt_x</p:attrName>
                                        </p:attrNameLst>
                                      </p:cBhvr>
                                      <p:tavLst>
                                        <p:tav tm="0">
                                          <p:val>
                                            <p:strVal val="#ppt_x"/>
                                          </p:val>
                                        </p:tav>
                                        <p:tav tm="100000">
                                          <p:val>
                                            <p:strVal val="#ppt_x"/>
                                          </p:val>
                                        </p:tav>
                                      </p:tavLst>
                                    </p:anim>
                                    <p:anim calcmode="lin" valueType="num">
                                      <p:cBhvr>
                                        <p:cTn id="85" dur="1000" fill="hold"/>
                                        <p:tgtEl>
                                          <p:spTgt spid="583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8374" grpId="0" animBg="1"/>
      <p:bldP spid="21" grpId="0"/>
      <p:bldP spid="22" grpId="0"/>
      <p:bldP spid="27" grpId="0"/>
      <p:bldP spid="28" grpId="0"/>
      <p:bldP spid="58369" grpId="0"/>
      <p:bldP spid="5837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477000" y="4897438"/>
            <a:ext cx="2881313" cy="12858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b="1" dirty="0">
                <a:solidFill>
                  <a:srgbClr val="FF0000"/>
                </a:solidFill>
              </a:rPr>
              <a:t>200 chiếc bánh</a:t>
            </a:r>
          </a:p>
        </p:txBody>
      </p:sp>
      <p:sp>
        <p:nvSpPr>
          <p:cNvPr id="59400" name="Rectangle 1"/>
          <p:cNvSpPr>
            <a:spLocks noChangeArrowheads="1"/>
          </p:cNvSpPr>
          <p:nvPr/>
        </p:nvSpPr>
        <p:spPr bwMode="auto">
          <a:xfrm>
            <a:off x="251520" y="188640"/>
            <a:ext cx="86868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900" b="1" dirty="0" err="1">
                <a:solidFill>
                  <a:srgbClr val="FF0000"/>
                </a:solidFill>
                <a:latin typeface="Times New Roman" pitchFamily="18" charset="0"/>
                <a:cs typeface="Times New Roman" pitchFamily="18" charset="0"/>
              </a:rPr>
              <a:t>Bài</a:t>
            </a:r>
            <a:r>
              <a:rPr lang="en-US" sz="1900" b="1" dirty="0">
                <a:solidFill>
                  <a:srgbClr val="FF0000"/>
                </a:solidFill>
                <a:latin typeface="Times New Roman" pitchFamily="18" charset="0"/>
                <a:cs typeface="Times New Roman" pitchFamily="18" charset="0"/>
              </a:rPr>
              <a:t> 4.5</a:t>
            </a:r>
            <a:r>
              <a:rPr lang="en-US" sz="1900" dirty="0">
                <a:solidFill>
                  <a:srgbClr val="FF0000"/>
                </a:solidFill>
                <a:latin typeface="Times New Roman" pitchFamily="18" charset="0"/>
                <a:cs typeface="Times New Roman" pitchFamily="18" charset="0"/>
              </a:rPr>
              <a: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Giáp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Tết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truyền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trường</a:t>
            </a:r>
            <a:r>
              <a:rPr lang="en-US" sz="1900" dirty="0">
                <a:latin typeface="Times New Roman" pitchFamily="18" charset="0"/>
                <a:cs typeface="Times New Roman" pitchFamily="18" charset="0"/>
              </a:rPr>
              <a:t> THCS </a:t>
            </a:r>
            <a:r>
              <a:rPr lang="en-US" sz="1900" dirty="0" err="1">
                <a:latin typeface="Times New Roman" pitchFamily="18" charset="0"/>
                <a:cs typeface="Times New Roman" pitchFamily="18" charset="0"/>
              </a:rPr>
              <a:t>Ngũ</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lễ</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hội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chưng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mua</a:t>
            </a:r>
            <a:r>
              <a:rPr lang="en-US" sz="1900" dirty="0">
                <a:latin typeface="Times New Roman" pitchFamily="18" charset="0"/>
                <a:cs typeface="Times New Roman" pitchFamily="18" charset="0"/>
              </a:rPr>
              <a:t> </a:t>
            </a:r>
            <a:r>
              <a:rPr lang="en-US" sz="1900" b="1" dirty="0">
                <a:solidFill>
                  <a:srgbClr val="0070C0"/>
                </a:solidFill>
                <a:latin typeface="Times New Roman" pitchFamily="18" charset="0"/>
                <a:cs typeface="Times New Roman" pitchFamily="18" charset="0"/>
              </a:rPr>
              <a:t>132 kg</a:t>
            </a:r>
            <a:r>
              <a:rPr lang="en-US" sz="1900" dirty="0">
                <a:solidFill>
                  <a:srgbClr val="0070C0"/>
                </a:solidFill>
                <a:latin typeface="Times New Roman" pitchFamily="18" charset="0"/>
                <a:cs typeface="Times New Roman" pitchFamily="18" charset="0"/>
              </a:rPr>
              <a:t> </a:t>
            </a:r>
            <a:r>
              <a:rPr lang="en-US" sz="1900" dirty="0" err="1">
                <a:latin typeface="Times New Roman" pitchFamily="18" charset="0"/>
                <a:cs typeface="Times New Roman" pitchFamily="18" charset="0"/>
              </a:rPr>
              <a:t>gồm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nguyên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liệu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gạo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thịt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đỗ</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tỉ</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lệ</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theo</a:t>
            </a:r>
            <a:r>
              <a:rPr lang="en-US" sz="1900" dirty="0">
                <a:latin typeface="Times New Roman" pitchFamily="18" charset="0"/>
                <a:cs typeface="Times New Roman" pitchFamily="18" charset="0"/>
              </a:rPr>
              <a:t> </a:t>
            </a:r>
            <a:r>
              <a:rPr lang="en-US" sz="1900" b="1" dirty="0">
                <a:solidFill>
                  <a:srgbClr val="0070C0"/>
                </a:solidFill>
                <a:latin typeface="Times New Roman" pitchFamily="18" charset="0"/>
                <a:cs typeface="Times New Roman" pitchFamily="18" charset="0"/>
              </a:rPr>
              <a:t>20; 8; 5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chưng</a:t>
            </a:r>
            <a:r>
              <a:rPr lang="en-US" sz="1900" dirty="0">
                <a:latin typeface="Times New Roman" pitchFamily="18" charset="0"/>
                <a:cs typeface="Times New Roman" pitchFamily="18" charset="0"/>
              </a:rPr>
              <a:t>. </a:t>
            </a:r>
            <a:endParaRPr lang="vi-VN" sz="1900" dirty="0">
              <a:latin typeface="Times New Roman" pitchFamily="18" charset="0"/>
              <a:cs typeface="Times New Roman" pitchFamily="18" charset="0"/>
            </a:endParaRPr>
          </a:p>
          <a:p>
            <a:pPr algn="just"/>
            <a:r>
              <a:rPr lang="en-US" sz="1900" dirty="0" err="1">
                <a:latin typeface="Times New Roman" pitchFamily="18" charset="0"/>
                <a:cs typeface="Times New Roman" pitchFamily="18" charset="0"/>
              </a:rPr>
              <a:t>Biết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cứ</a:t>
            </a:r>
            <a:r>
              <a:rPr lang="en-US" sz="1900" dirty="0">
                <a:latin typeface="Times New Roman" pitchFamily="18" charset="0"/>
                <a:cs typeface="Times New Roman" pitchFamily="18" charset="0"/>
              </a:rPr>
              <a:t> 4 kg </a:t>
            </a:r>
            <a:r>
              <a:rPr lang="en-US" sz="1900" dirty="0" err="1">
                <a:latin typeface="Times New Roman" pitchFamily="18" charset="0"/>
                <a:cs typeface="Times New Roman" pitchFamily="18" charset="0"/>
              </a:rPr>
              <a:t>gạo</a:t>
            </a:r>
            <a:r>
              <a:rPr lang="en-US" sz="1900" dirty="0">
                <a:latin typeface="Times New Roman" pitchFamily="18" charset="0"/>
                <a:cs typeface="Times New Roman" pitchFamily="18" charset="0"/>
              </a:rPr>
              <a:t>; 1,6 kg </a:t>
            </a:r>
            <a:r>
              <a:rPr lang="en-US" sz="1900" dirty="0" err="1">
                <a:latin typeface="Times New Roman" pitchFamily="18" charset="0"/>
                <a:cs typeface="Times New Roman" pitchFamily="18" charset="0"/>
              </a:rPr>
              <a:t>thịt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1 kg </a:t>
            </a:r>
            <a:r>
              <a:rPr lang="en-US" sz="1900" dirty="0" err="1">
                <a:latin typeface="Times New Roman" pitchFamily="18" charset="0"/>
                <a:cs typeface="Times New Roman" pitchFamily="18" charset="0"/>
              </a:rPr>
              <a:t>đỗ</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thì</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10 </a:t>
            </a:r>
            <a:r>
              <a:rPr lang="en-US" sz="1900" dirty="0" err="1">
                <a:latin typeface="Times New Roman" pitchFamily="18" charset="0"/>
                <a:cs typeface="Times New Roman" pitchFamily="18" charset="0"/>
              </a:rPr>
              <a:t>cái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chưng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loại</a:t>
            </a:r>
            <a:r>
              <a:rPr lang="en-US" sz="1900" dirty="0">
                <a:latin typeface="Times New Roman" pitchFamily="18" charset="0"/>
                <a:cs typeface="Times New Roman" pitchFamily="18" charset="0"/>
              </a:rPr>
              <a:t> to. </a:t>
            </a:r>
            <a:endParaRPr lang="vi-VN" sz="1900" dirty="0">
              <a:latin typeface="Times New Roman" pitchFamily="18" charset="0"/>
              <a:cs typeface="Times New Roman" pitchFamily="18" charset="0"/>
            </a:endParaRPr>
          </a:p>
        </p:txBody>
      </p:sp>
      <p:sp>
        <p:nvSpPr>
          <p:cNvPr id="3" name="Rectangle 2"/>
          <p:cNvSpPr>
            <a:spLocks noChangeArrowheads="1"/>
          </p:cNvSpPr>
          <p:nvPr/>
        </p:nvSpPr>
        <p:spPr bwMode="auto">
          <a:xfrm>
            <a:off x="242764" y="769471"/>
            <a:ext cx="8572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900" dirty="0" err="1">
                <a:solidFill>
                  <a:srgbClr val="FF0000"/>
                </a:solidFill>
                <a:latin typeface="Times New Roman" pitchFamily="18" charset="0"/>
                <a:cs typeface="Times New Roman" pitchFamily="18" charset="0"/>
              </a:rPr>
              <a:t>Biết</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cứ</a:t>
            </a:r>
            <a:r>
              <a:rPr lang="en-US" sz="1900" dirty="0">
                <a:solidFill>
                  <a:srgbClr val="FF0000"/>
                </a:solidFill>
                <a:latin typeface="Times New Roman" pitchFamily="18" charset="0"/>
                <a:cs typeface="Times New Roman" pitchFamily="18" charset="0"/>
              </a:rPr>
              <a:t> 4 kg </a:t>
            </a:r>
            <a:r>
              <a:rPr lang="en-US" sz="1900" dirty="0" err="1">
                <a:solidFill>
                  <a:srgbClr val="FF0000"/>
                </a:solidFill>
                <a:latin typeface="Times New Roman" pitchFamily="18" charset="0"/>
                <a:cs typeface="Times New Roman" pitchFamily="18" charset="0"/>
              </a:rPr>
              <a:t>gạo</a:t>
            </a:r>
            <a:r>
              <a:rPr lang="en-US" sz="1900" dirty="0">
                <a:solidFill>
                  <a:srgbClr val="FF0000"/>
                </a:solidFill>
                <a:latin typeface="Times New Roman" pitchFamily="18" charset="0"/>
                <a:cs typeface="Times New Roman" pitchFamily="18" charset="0"/>
              </a:rPr>
              <a:t>; 1,6 kg </a:t>
            </a:r>
            <a:r>
              <a:rPr lang="en-US" sz="1900" dirty="0" err="1">
                <a:solidFill>
                  <a:srgbClr val="FF0000"/>
                </a:solidFill>
                <a:latin typeface="Times New Roman" pitchFamily="18" charset="0"/>
                <a:cs typeface="Times New Roman" pitchFamily="18" charset="0"/>
              </a:rPr>
              <a:t>thịt</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và</a:t>
            </a:r>
            <a:r>
              <a:rPr lang="en-US" sz="1900" dirty="0">
                <a:solidFill>
                  <a:srgbClr val="FF0000"/>
                </a:solidFill>
                <a:latin typeface="Times New Roman" pitchFamily="18" charset="0"/>
                <a:cs typeface="Times New Roman" pitchFamily="18" charset="0"/>
              </a:rPr>
              <a:t> 1 kg </a:t>
            </a:r>
            <a:r>
              <a:rPr lang="en-US" sz="1900" dirty="0" err="1">
                <a:solidFill>
                  <a:srgbClr val="FF0000"/>
                </a:solidFill>
                <a:latin typeface="Times New Roman" pitchFamily="18" charset="0"/>
                <a:cs typeface="Times New Roman" pitchFamily="18" charset="0"/>
              </a:rPr>
              <a:t>đỗ</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thì</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làm</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ra</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được</a:t>
            </a:r>
            <a:r>
              <a:rPr lang="en-US" sz="1900" dirty="0">
                <a:solidFill>
                  <a:srgbClr val="FF0000"/>
                </a:solidFill>
                <a:latin typeface="Times New Roman" pitchFamily="18" charset="0"/>
                <a:cs typeface="Times New Roman" pitchFamily="18" charset="0"/>
              </a:rPr>
              <a:t> 10 </a:t>
            </a:r>
            <a:r>
              <a:rPr lang="en-US" sz="1900" dirty="0" err="1">
                <a:solidFill>
                  <a:srgbClr val="FF0000"/>
                </a:solidFill>
                <a:latin typeface="Times New Roman" pitchFamily="18" charset="0"/>
                <a:cs typeface="Times New Roman" pitchFamily="18" charset="0"/>
              </a:rPr>
              <a:t>cái</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bánh</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chưng</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loại</a:t>
            </a:r>
            <a:r>
              <a:rPr lang="en-US" sz="1900" dirty="0">
                <a:solidFill>
                  <a:srgbClr val="FF0000"/>
                </a:solidFill>
                <a:latin typeface="Times New Roman" pitchFamily="18" charset="0"/>
                <a:cs typeface="Times New Roman" pitchFamily="18" charset="0"/>
              </a:rPr>
              <a:t> to. </a:t>
            </a:r>
            <a:endParaRPr lang="vi-VN" sz="1900" dirty="0">
              <a:solidFill>
                <a:srgbClr val="FF0000"/>
              </a:solidFill>
              <a:latin typeface="Times New Roman" pitchFamily="18" charset="0"/>
              <a:cs typeface="Times New Roman" pitchFamily="18" charset="0"/>
            </a:endParaRPr>
          </a:p>
        </p:txBody>
      </p:sp>
      <p:sp>
        <p:nvSpPr>
          <p:cNvPr id="2" name="Rectangle 1"/>
          <p:cNvSpPr>
            <a:spLocks noChangeArrowheads="1"/>
          </p:cNvSpPr>
          <p:nvPr/>
        </p:nvSpPr>
        <p:spPr bwMode="auto">
          <a:xfrm>
            <a:off x="81099" y="2685433"/>
            <a:ext cx="87280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sz="1900" b="1" dirty="0">
                <a:latin typeface="Times New Roman" pitchFamily="18" charset="0"/>
                <a:cs typeface="Times New Roman" pitchFamily="18" charset="0"/>
              </a:rPr>
              <a:t>d. </a:t>
            </a:r>
            <a:r>
              <a:rPr lang="pt-BR" sz="1900" dirty="0">
                <a:latin typeface="Times New Roman" pitchFamily="18" charset="0"/>
                <a:cs typeface="Times New Roman" pitchFamily="18" charset="0"/>
              </a:rPr>
              <a:t>Nếu giá bánh chưng loại to đang bán ngoài thị trường vào dịp Tết là 55.000 đồng/chiếc và giá tiền các loại nguyên liệu như câu b. Em hãy cho biết, nếu tự làm số bánh trên thì họ sẽ tiết kiệm được bao nhiêu tiền ? (Biết tiền lá dong</a:t>
            </a:r>
            <a:r>
              <a:rPr lang="vi-VN" sz="1900" dirty="0">
                <a:latin typeface="Times New Roman" pitchFamily="18" charset="0"/>
                <a:cs typeface="Times New Roman" pitchFamily="18" charset="0"/>
              </a:rPr>
              <a:t>,</a:t>
            </a:r>
            <a:r>
              <a:rPr lang="pt-BR" sz="1900" dirty="0">
                <a:latin typeface="Times New Roman" pitchFamily="18" charset="0"/>
                <a:cs typeface="Times New Roman" pitchFamily="18" charset="0"/>
              </a:rPr>
              <a:t> nạt</a:t>
            </a:r>
            <a:r>
              <a:rPr lang="vi-VN" sz="1900" dirty="0">
                <a:latin typeface="Times New Roman" pitchFamily="18" charset="0"/>
                <a:cs typeface="Times New Roman" pitchFamily="18" charset="0"/>
              </a:rPr>
              <a:t> và các chi phí khác</a:t>
            </a:r>
            <a:r>
              <a:rPr lang="pt-BR" sz="1900" dirty="0">
                <a:latin typeface="Times New Roman" pitchFamily="18" charset="0"/>
                <a:cs typeface="Times New Roman" pitchFamily="18" charset="0"/>
              </a:rPr>
              <a:t> </a:t>
            </a:r>
            <a:r>
              <a:rPr lang="vi-VN" sz="1900" dirty="0">
                <a:latin typeface="Times New Roman" pitchFamily="18" charset="0"/>
                <a:cs typeface="Times New Roman" pitchFamily="18" charset="0"/>
              </a:rPr>
              <a:t>để làm số bánh chưng trên </a:t>
            </a:r>
            <a:r>
              <a:rPr lang="pt-BR" sz="1900" dirty="0">
                <a:latin typeface="Times New Roman" pitchFamily="18" charset="0"/>
                <a:cs typeface="Times New Roman" pitchFamily="18" charset="0"/>
              </a:rPr>
              <a:t>là 500 000 đồng).</a:t>
            </a:r>
            <a:endParaRPr lang="vi-VN" sz="1900" dirty="0">
              <a:latin typeface="Times New Roman" pitchFamily="18" charset="0"/>
              <a:cs typeface="Times New Roman" pitchFamily="18" charset="0"/>
            </a:endParaRPr>
          </a:p>
        </p:txBody>
      </p:sp>
      <p:sp>
        <p:nvSpPr>
          <p:cNvPr id="4" name="Rectangle 3"/>
          <p:cNvSpPr/>
          <p:nvPr/>
        </p:nvSpPr>
        <p:spPr>
          <a:xfrm>
            <a:off x="216596" y="3584820"/>
            <a:ext cx="7486650" cy="2431435"/>
          </a:xfrm>
          <a:prstGeom prst="rect">
            <a:avLst/>
          </a:prstGeom>
        </p:spPr>
        <p:txBody>
          <a:bodyPr>
            <a:spAutoFit/>
          </a:bodyPr>
          <a:lstStyle/>
          <a:p>
            <a:pPr>
              <a:defRPr/>
            </a:pPr>
            <a:r>
              <a:rPr lang="vi-VN" sz="1900" dirty="0">
                <a:latin typeface="+mj-lt"/>
              </a:rPr>
              <a:t>c. Số tiền mua 80 kg gạo nếp là:</a:t>
            </a:r>
          </a:p>
          <a:p>
            <a:pPr>
              <a:defRPr/>
            </a:pPr>
            <a:r>
              <a:rPr lang="vi-VN" sz="1900" dirty="0">
                <a:latin typeface="+mj-lt"/>
              </a:rPr>
              <a:t>     80. 20 000 = 1 600 000 (đồng) </a:t>
            </a:r>
          </a:p>
          <a:p>
            <a:pPr>
              <a:defRPr/>
            </a:pPr>
            <a:r>
              <a:rPr lang="vi-VN" sz="1900" dirty="0">
                <a:latin typeface="+mj-lt"/>
              </a:rPr>
              <a:t>    Số tiền mua 32 kg thịt lợn là:</a:t>
            </a:r>
          </a:p>
          <a:p>
            <a:pPr>
              <a:defRPr/>
            </a:pPr>
            <a:r>
              <a:rPr lang="vi-VN" sz="1900" dirty="0">
                <a:latin typeface="+mj-lt"/>
              </a:rPr>
              <a:t>     32. 150 000 = 4 800 000 (đồng)</a:t>
            </a:r>
          </a:p>
          <a:p>
            <a:pPr>
              <a:defRPr/>
            </a:pPr>
            <a:r>
              <a:rPr lang="vi-VN" sz="1900" dirty="0">
                <a:latin typeface="+mj-lt"/>
              </a:rPr>
              <a:t>    Số tiền mua 20 kg đỗ là:</a:t>
            </a:r>
          </a:p>
          <a:p>
            <a:pPr>
              <a:defRPr/>
            </a:pPr>
            <a:r>
              <a:rPr lang="vi-VN" sz="1900" dirty="0">
                <a:latin typeface="+mj-lt"/>
              </a:rPr>
              <a:t>     20. 20 000 = 400 000 (đồng)</a:t>
            </a:r>
          </a:p>
          <a:p>
            <a:pPr>
              <a:defRPr/>
            </a:pPr>
            <a:r>
              <a:rPr lang="vi-VN" sz="1900" dirty="0">
                <a:latin typeface="+mj-lt"/>
              </a:rPr>
              <a:t>    Số tiền họ mua nguyên liệu gạo, thịt, đỗ để làm bánh chưng là:</a:t>
            </a:r>
          </a:p>
          <a:p>
            <a:pPr>
              <a:defRPr/>
            </a:pPr>
            <a:r>
              <a:rPr lang="vi-VN" sz="1900" dirty="0">
                <a:latin typeface="+mj-lt"/>
              </a:rPr>
              <a:t>    1 600 000 + 4 800 000 + 400 000 = 6 800 000 (đồng)</a:t>
            </a:r>
          </a:p>
        </p:txBody>
      </p:sp>
      <p:sp>
        <p:nvSpPr>
          <p:cNvPr id="14" name="TextBox 13"/>
          <p:cNvSpPr txBox="1"/>
          <p:nvPr/>
        </p:nvSpPr>
        <p:spPr>
          <a:xfrm>
            <a:off x="290686" y="4863267"/>
            <a:ext cx="7632700" cy="677108"/>
          </a:xfrm>
          <a:prstGeom prst="rect">
            <a:avLst/>
          </a:prstGeom>
          <a:noFill/>
        </p:spPr>
        <p:txBody>
          <a:bodyPr>
            <a:spAutoFit/>
          </a:bodyPr>
          <a:lstStyle/>
          <a:p>
            <a:pPr>
              <a:defRPr/>
            </a:pPr>
            <a:r>
              <a:rPr lang="vi-VN" sz="1900" dirty="0">
                <a:latin typeface="+mj-lt"/>
              </a:rPr>
              <a:t>d. Số tiền tiết kiệm được là:</a:t>
            </a:r>
          </a:p>
          <a:p>
            <a:pPr>
              <a:defRPr/>
            </a:pPr>
            <a:r>
              <a:rPr lang="vi-VN" sz="1900" dirty="0">
                <a:latin typeface="+mj-lt"/>
              </a:rPr>
              <a:t>     55 000. 200 – 6 800 000 – 500 000 = </a:t>
            </a:r>
            <a:r>
              <a:rPr lang="vi-VN" sz="1900" b="1" dirty="0">
                <a:latin typeface="+mj-lt"/>
              </a:rPr>
              <a:t>3 200 000</a:t>
            </a:r>
            <a:r>
              <a:rPr lang="vi-VN" sz="1900" dirty="0">
                <a:latin typeface="+mj-lt"/>
              </a:rPr>
              <a:t> (đồng) </a:t>
            </a:r>
          </a:p>
        </p:txBody>
      </p:sp>
      <p:sp>
        <p:nvSpPr>
          <p:cNvPr id="5" name="TextBox 4"/>
          <p:cNvSpPr txBox="1"/>
          <p:nvPr/>
        </p:nvSpPr>
        <p:spPr>
          <a:xfrm>
            <a:off x="88987" y="1148407"/>
            <a:ext cx="5289376" cy="384721"/>
          </a:xfrm>
          <a:prstGeom prst="rect">
            <a:avLst/>
          </a:prstGeom>
          <a:noFill/>
        </p:spPr>
        <p:txBody>
          <a:bodyPr wrap="square" rtlCol="0">
            <a:spAutoFit/>
          </a:bodyPr>
          <a:lstStyle/>
          <a:p>
            <a:r>
              <a:rPr lang="en-US" sz="1900" b="1" dirty="0">
                <a:latin typeface="Times New Roman" pitchFamily="18" charset="0"/>
                <a:cs typeface="Times New Roman" pitchFamily="18" charset="0"/>
              </a:rPr>
              <a:t>a. </a:t>
            </a:r>
            <a:r>
              <a:rPr lang="en-US" sz="1900" dirty="0" err="1">
                <a:latin typeface="Times New Roman" pitchFamily="18" charset="0"/>
                <a:cs typeface="Times New Roman" pitchFamily="18" charset="0"/>
              </a:rPr>
              <a:t>Tính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lượng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nguyên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liệu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mỗi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loại</a:t>
            </a:r>
            <a:r>
              <a:rPr lang="en-US" sz="1900" dirty="0">
                <a:latin typeface="Times New Roman" pitchFamily="18" charset="0"/>
                <a:cs typeface="Times New Roman" pitchFamily="18" charset="0"/>
              </a:rPr>
              <a:t>?</a:t>
            </a:r>
            <a:endParaRPr lang="vi-VN" sz="1900" b="1" dirty="0">
              <a:latin typeface="Times New Roman" pitchFamily="18" charset="0"/>
              <a:cs typeface="Times New Roman" pitchFamily="18" charset="0"/>
            </a:endParaRPr>
          </a:p>
        </p:txBody>
      </p:sp>
      <p:sp>
        <p:nvSpPr>
          <p:cNvPr id="7" name="TextBox 6"/>
          <p:cNvSpPr txBox="1"/>
          <p:nvPr/>
        </p:nvSpPr>
        <p:spPr>
          <a:xfrm>
            <a:off x="72255" y="1533128"/>
            <a:ext cx="9637803" cy="384721"/>
          </a:xfrm>
          <a:prstGeom prst="rect">
            <a:avLst/>
          </a:prstGeom>
          <a:noFill/>
        </p:spPr>
        <p:txBody>
          <a:bodyPr wrap="square" rtlCol="0">
            <a:spAutoFit/>
          </a:bodyPr>
          <a:lstStyle/>
          <a:p>
            <a:r>
              <a:rPr lang="en-US" sz="1900" b="1" dirty="0">
                <a:latin typeface="Times New Roman" pitchFamily="18" charset="0"/>
                <a:cs typeface="Times New Roman" pitchFamily="18" charset="0"/>
              </a:rPr>
              <a:t>b. </a:t>
            </a:r>
            <a:r>
              <a:rPr lang="en-US" sz="1900" dirty="0" err="1">
                <a:latin typeface="Times New Roman" pitchFamily="18" charset="0"/>
                <a:cs typeface="Times New Roman" pitchFamily="18" charset="0"/>
              </a:rPr>
              <a:t>Hỏi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132 kg </a:t>
            </a:r>
            <a:r>
              <a:rPr lang="en-US" sz="1900" dirty="0" err="1">
                <a:latin typeface="Times New Roman" pitchFamily="18" charset="0"/>
                <a:cs typeface="Times New Roman" pitchFamily="18" charset="0"/>
              </a:rPr>
              <a:t>nguyên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liệu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loại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sẽ</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bao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nhiêu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chưng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loại</a:t>
            </a:r>
            <a:r>
              <a:rPr lang="en-US" sz="1900" dirty="0">
                <a:latin typeface="Times New Roman" pitchFamily="18" charset="0"/>
                <a:cs typeface="Times New Roman" pitchFamily="18" charset="0"/>
              </a:rPr>
              <a:t> to?</a:t>
            </a:r>
            <a:endParaRPr lang="vi-VN" sz="1900" b="1" dirty="0">
              <a:latin typeface="Times New Roman" pitchFamily="18" charset="0"/>
              <a:cs typeface="Times New Roman" pitchFamily="18" charset="0"/>
            </a:endParaRPr>
          </a:p>
        </p:txBody>
      </p:sp>
      <p:sp>
        <p:nvSpPr>
          <p:cNvPr id="8" name="TextBox 7"/>
          <p:cNvSpPr txBox="1"/>
          <p:nvPr/>
        </p:nvSpPr>
        <p:spPr>
          <a:xfrm>
            <a:off x="89137" y="1947887"/>
            <a:ext cx="5400600" cy="384721"/>
          </a:xfrm>
          <a:prstGeom prst="rect">
            <a:avLst/>
          </a:prstGeom>
          <a:noFill/>
        </p:spPr>
        <p:txBody>
          <a:bodyPr wrap="square" rtlCol="0">
            <a:spAutoFit/>
          </a:bodyPr>
          <a:lstStyle/>
          <a:p>
            <a:r>
              <a:rPr lang="en-US" sz="1900" b="1" dirty="0" err="1">
                <a:solidFill>
                  <a:srgbClr val="0070C0"/>
                </a:solidFill>
                <a:latin typeface="Times New Roman" pitchFamily="18" charset="0"/>
                <a:cs typeface="Times New Roman" pitchFamily="18" charset="0"/>
              </a:rPr>
              <a:t>Hướng</a:t>
            </a:r>
            <a:r>
              <a:rPr lang="en-US" sz="1900" b="1" dirty="0">
                <a:solidFill>
                  <a:srgbClr val="0070C0"/>
                </a:solidFill>
                <a:latin typeface="Times New Roman" pitchFamily="18" charset="0"/>
                <a:cs typeface="Times New Roman" pitchFamily="18" charset="0"/>
              </a:rPr>
              <a:t> </a:t>
            </a:r>
            <a:r>
              <a:rPr lang="en-US" sz="1900" b="1" dirty="0" err="1">
                <a:solidFill>
                  <a:srgbClr val="0070C0"/>
                </a:solidFill>
                <a:latin typeface="Times New Roman" pitchFamily="18" charset="0"/>
                <a:cs typeface="Times New Roman" pitchFamily="18" charset="0"/>
              </a:rPr>
              <a:t>dẫn</a:t>
            </a:r>
            <a:r>
              <a:rPr lang="en-US" sz="1900" b="1" dirty="0">
                <a:solidFill>
                  <a:srgbClr val="0070C0"/>
                </a:solidFill>
                <a:latin typeface="Times New Roman" pitchFamily="18" charset="0"/>
                <a:cs typeface="Times New Roman" pitchFamily="18" charset="0"/>
              </a:rPr>
              <a:t> </a:t>
            </a:r>
            <a:r>
              <a:rPr lang="en-US" sz="1900" b="1" dirty="0" err="1">
                <a:solidFill>
                  <a:srgbClr val="0070C0"/>
                </a:solidFill>
                <a:latin typeface="Times New Roman" pitchFamily="18" charset="0"/>
                <a:cs typeface="Times New Roman" pitchFamily="18" charset="0"/>
              </a:rPr>
              <a:t>giải</a:t>
            </a:r>
            <a:endParaRPr lang="vi-VN" sz="1900" b="1" dirty="0">
              <a:solidFill>
                <a:srgbClr val="0070C0"/>
              </a:solidFill>
              <a:latin typeface="Times New Roman" pitchFamily="18" charset="0"/>
              <a:cs typeface="Times New Roman" pitchFamily="18" charset="0"/>
            </a:endParaRPr>
          </a:p>
        </p:txBody>
      </p:sp>
      <p:sp>
        <p:nvSpPr>
          <p:cNvPr id="9" name="TextBox 8"/>
          <p:cNvSpPr txBox="1"/>
          <p:nvPr/>
        </p:nvSpPr>
        <p:spPr>
          <a:xfrm>
            <a:off x="216596" y="2336006"/>
            <a:ext cx="7848872" cy="969496"/>
          </a:xfrm>
          <a:prstGeom prst="rect">
            <a:avLst/>
          </a:prstGeom>
          <a:noFill/>
        </p:spPr>
        <p:txBody>
          <a:bodyPr wrap="square" rtlCol="0">
            <a:spAutoFit/>
          </a:bodyPr>
          <a:lstStyle/>
          <a:p>
            <a:r>
              <a:rPr lang="en-US" sz="1900" dirty="0">
                <a:latin typeface="Times New Roman" pitchFamily="18" charset="0"/>
                <a:cs typeface="Times New Roman" pitchFamily="18" charset="0"/>
              </a:rPr>
              <a:t>b. Ta </a:t>
            </a:r>
            <a:r>
              <a:rPr lang="en-US" sz="1900" dirty="0" err="1">
                <a:latin typeface="Times New Roman" pitchFamily="18" charset="0"/>
                <a:cs typeface="Times New Roman" pitchFamily="18" charset="0"/>
              </a:rPr>
              <a:t>có</a:t>
            </a:r>
            <a:r>
              <a:rPr lang="en-US" sz="1900" dirty="0">
                <a:latin typeface="Times New Roman" pitchFamily="18" charset="0"/>
                <a:cs typeface="Times New Roman" pitchFamily="18" charset="0"/>
              </a:rPr>
              <a:t> 6,6 kg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nguyên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liệu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gạo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thịt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đỗ</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theo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tỉ</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lệ</a:t>
            </a:r>
            <a:r>
              <a:rPr lang="en-US" sz="1900" dirty="0">
                <a:latin typeface="Times New Roman" pitchFamily="18" charset="0"/>
                <a:cs typeface="Times New Roman" pitchFamily="18" charset="0"/>
              </a:rPr>
              <a:t> 20; 8; 5 </a:t>
            </a:r>
          </a:p>
          <a:p>
            <a:r>
              <a:rPr lang="en-US" sz="1900" dirty="0" err="1">
                <a:latin typeface="Times New Roman" pitchFamily="18" charset="0"/>
                <a:cs typeface="Times New Roman" pitchFamily="18" charset="0"/>
              </a:rPr>
              <a:t>thì</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ra</a:t>
            </a:r>
            <a:r>
              <a:rPr lang="en-US" sz="1900" dirty="0">
                <a:latin typeface="Times New Roman" pitchFamily="18" charset="0"/>
                <a:cs typeface="Times New Roman" pitchFamily="18" charset="0"/>
              </a:rPr>
              <a:t> 10 </a:t>
            </a:r>
            <a:r>
              <a:rPr lang="en-US" sz="1900" dirty="0" err="1">
                <a:latin typeface="Times New Roman" pitchFamily="18" charset="0"/>
                <a:cs typeface="Times New Roman" pitchFamily="18" charset="0"/>
              </a:rPr>
              <a:t>chiếc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chưng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loại</a:t>
            </a:r>
            <a:r>
              <a:rPr lang="en-US" sz="1900" dirty="0">
                <a:latin typeface="Times New Roman" pitchFamily="18" charset="0"/>
                <a:cs typeface="Times New Roman" pitchFamily="18" charset="0"/>
              </a:rPr>
              <a:t> to.</a:t>
            </a:r>
          </a:p>
          <a:p>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132 kg </a:t>
            </a:r>
            <a:r>
              <a:rPr lang="en-US" sz="1900" dirty="0" err="1">
                <a:latin typeface="Times New Roman" pitchFamily="18" charset="0"/>
                <a:cs typeface="Times New Roman" pitchFamily="18" charset="0"/>
              </a:rPr>
              <a:t>nguyên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liệu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loại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họ</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sẽ</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số</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chưng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loại</a:t>
            </a:r>
            <a:r>
              <a:rPr lang="en-US" sz="1900" dirty="0">
                <a:latin typeface="Times New Roman" pitchFamily="18" charset="0"/>
                <a:cs typeface="Times New Roman" pitchFamily="18" charset="0"/>
              </a:rPr>
              <a:t> to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a:t>
            </a:r>
          </a:p>
        </p:txBody>
      </p:sp>
      <p:sp>
        <p:nvSpPr>
          <p:cNvPr id="10" name="TextBox 9"/>
          <p:cNvSpPr txBox="1"/>
          <p:nvPr/>
        </p:nvSpPr>
        <p:spPr>
          <a:xfrm>
            <a:off x="3667020" y="3429000"/>
            <a:ext cx="1224136" cy="384721"/>
          </a:xfrm>
          <a:prstGeom prst="rect">
            <a:avLst/>
          </a:prstGeom>
          <a:noFill/>
        </p:spPr>
        <p:txBody>
          <a:bodyPr wrap="square" rtlCol="0">
            <a:spAutoFit/>
          </a:bodyPr>
          <a:lstStyle/>
          <a:p>
            <a:r>
              <a:rPr lang="en-US" sz="1900" dirty="0">
                <a:latin typeface="Times New Roman" pitchFamily="18" charset="0"/>
                <a:cs typeface="Times New Roman" pitchFamily="18" charset="0"/>
              </a:rPr>
              <a:t>(</a:t>
            </a:r>
            <a:r>
              <a:rPr lang="en-US" sz="1900" dirty="0" err="1">
                <a:latin typeface="Times New Roman" pitchFamily="18" charset="0"/>
                <a:cs typeface="Times New Roman" pitchFamily="18" charset="0"/>
              </a:rPr>
              <a:t>chiếc</a:t>
            </a:r>
            <a:r>
              <a:rPr lang="en-US" sz="1900" dirty="0">
                <a:latin typeface="Times New Roman" pitchFamily="18" charset="0"/>
                <a:cs typeface="Times New Roman" pitchFamily="18" charset="0"/>
              </a:rPr>
              <a:t>)</a:t>
            </a:r>
            <a:endParaRPr lang="vi-VN" sz="19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264349263"/>
              </p:ext>
            </p:extLst>
          </p:nvPr>
        </p:nvGraphicFramePr>
        <p:xfrm>
          <a:off x="2339752" y="3322270"/>
          <a:ext cx="1320800" cy="635000"/>
        </p:xfrm>
        <a:graphic>
          <a:graphicData uri="http://schemas.openxmlformats.org/presentationml/2006/ole">
            <mc:AlternateContent xmlns:mc="http://schemas.openxmlformats.org/markup-compatibility/2006">
              <mc:Choice xmlns:v="urn:schemas-microsoft-com:vml" Requires="v">
                <p:oleObj spid="_x0000_s20540" name="Equation" r:id="rId3" imgW="1320480" imgH="634680" progId="Equation.DSMT4">
                  <p:embed/>
                </p:oleObj>
              </mc:Choice>
              <mc:Fallback>
                <p:oleObj name="Equation" r:id="rId3" imgW="1320480" imgH="634680" progId="Equation.DSMT4">
                  <p:embed/>
                  <p:pic>
                    <p:nvPicPr>
                      <p:cNvPr id="0" name=""/>
                      <p:cNvPicPr/>
                      <p:nvPr/>
                    </p:nvPicPr>
                    <p:blipFill>
                      <a:blip r:embed="rId4"/>
                      <a:stretch>
                        <a:fillRect/>
                      </a:stretch>
                    </p:blipFill>
                    <p:spPr>
                      <a:xfrm>
                        <a:off x="2339752" y="3322270"/>
                        <a:ext cx="1320800" cy="635000"/>
                      </a:xfrm>
                      <a:prstGeom prst="rect">
                        <a:avLst/>
                      </a:prstGeom>
                    </p:spPr>
                  </p:pic>
                </p:oleObj>
              </mc:Fallback>
            </mc:AlternateContent>
          </a:graphicData>
        </a:graphic>
      </p:graphicFrame>
      <p:sp>
        <p:nvSpPr>
          <p:cNvPr id="12" name="TextBox 11"/>
          <p:cNvSpPr txBox="1"/>
          <p:nvPr/>
        </p:nvSpPr>
        <p:spPr>
          <a:xfrm>
            <a:off x="105915" y="1947887"/>
            <a:ext cx="8589997" cy="677108"/>
          </a:xfrm>
          <a:prstGeom prst="rect">
            <a:avLst/>
          </a:prstGeom>
          <a:noFill/>
        </p:spPr>
        <p:txBody>
          <a:bodyPr wrap="square" rtlCol="0">
            <a:spAutoFit/>
          </a:bodyPr>
          <a:lstStyle/>
          <a:p>
            <a:r>
              <a:rPr lang="vi-VN" sz="1900" b="1" dirty="0">
                <a:latin typeface="+mj-lt"/>
              </a:rPr>
              <a:t>c. </a:t>
            </a:r>
            <a:r>
              <a:rPr lang="vi-VN" sz="1900" dirty="0">
                <a:latin typeface="+mj-lt"/>
              </a:rPr>
              <a:t>Biết </a:t>
            </a:r>
            <a:r>
              <a:rPr lang="vi-VN" sz="1900" b="1" dirty="0">
                <a:solidFill>
                  <a:srgbClr val="00B050"/>
                </a:solidFill>
                <a:latin typeface="+mj-lt"/>
              </a:rPr>
              <a:t>giá gạo nếp </a:t>
            </a:r>
            <a:r>
              <a:rPr lang="vi-VN" sz="1900" dirty="0">
                <a:latin typeface="+mj-lt"/>
              </a:rPr>
              <a:t>họ mua là </a:t>
            </a:r>
            <a:r>
              <a:rPr lang="vi-VN" sz="1900" b="1" dirty="0">
                <a:solidFill>
                  <a:srgbClr val="00B050"/>
                </a:solidFill>
                <a:latin typeface="+mj-lt"/>
              </a:rPr>
              <a:t>20.000 đồng/kg</a:t>
            </a:r>
            <a:r>
              <a:rPr lang="vi-VN" sz="1900" dirty="0">
                <a:latin typeface="+mj-lt"/>
              </a:rPr>
              <a:t>, </a:t>
            </a:r>
            <a:r>
              <a:rPr lang="vi-VN" sz="1900" b="1" dirty="0">
                <a:solidFill>
                  <a:srgbClr val="FF0000"/>
                </a:solidFill>
                <a:latin typeface="+mj-lt"/>
              </a:rPr>
              <a:t>giá thịt lợn là 150.000 đồng/kg</a:t>
            </a:r>
            <a:r>
              <a:rPr lang="vi-VN" sz="1900" dirty="0">
                <a:latin typeface="+mj-lt"/>
              </a:rPr>
              <a:t>, </a:t>
            </a:r>
            <a:r>
              <a:rPr lang="vi-VN" sz="1900" b="1" dirty="0">
                <a:solidFill>
                  <a:srgbClr val="0070C0"/>
                </a:solidFill>
                <a:latin typeface="+mj-lt"/>
              </a:rPr>
              <a:t>giá đỗ là 20.000 đồng/kg</a:t>
            </a:r>
            <a:r>
              <a:rPr lang="vi-VN" sz="1900" dirty="0">
                <a:latin typeface="+mj-lt"/>
              </a:rPr>
              <a:t>. Tính số tiền làm hết bánh chưng với 132 kg nguyên liệu trên?</a:t>
            </a:r>
            <a:endParaRPr lang="vi-VN" sz="1900" b="1" dirty="0">
              <a:latin typeface="+mj-lt"/>
            </a:endParaRPr>
          </a:p>
        </p:txBody>
      </p:sp>
    </p:spTree>
    <p:extLst>
      <p:ext uri="{BB962C8B-B14F-4D97-AF65-F5344CB8AC3E}">
        <p14:creationId xmlns:p14="http://schemas.microsoft.com/office/powerpoint/2010/main" val="2028364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 calcmode="lin" valueType="num">
                                      <p:cBhvr additive="base">
                                        <p:cTn id="7" dur="500" fill="hold"/>
                                        <p:tgtEl>
                                          <p:spTgt spid="59400"/>
                                        </p:tgtEl>
                                        <p:attrNameLst>
                                          <p:attrName>ppt_x</p:attrName>
                                        </p:attrNameLst>
                                      </p:cBhvr>
                                      <p:tavLst>
                                        <p:tav tm="0">
                                          <p:val>
                                            <p:strVal val="#ppt_x"/>
                                          </p:val>
                                        </p:tav>
                                        <p:tav tm="100000">
                                          <p:val>
                                            <p:strVal val="#ppt_x"/>
                                          </p:val>
                                        </p:tav>
                                      </p:tavLst>
                                    </p:anim>
                                    <p:anim calcmode="lin" valueType="num">
                                      <p:cBhvr additive="base">
                                        <p:cTn id="8" dur="500" fill="hold"/>
                                        <p:tgtEl>
                                          <p:spTgt spid="594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barn(inVertical)">
                                      <p:cBhvr>
                                        <p:cTn id="69" dur="500"/>
                                        <p:tgtEl>
                                          <p:spTgt spid="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4"/>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1000"/>
                                        <p:tgtEl>
                                          <p:spTgt spid="2"/>
                                        </p:tgtEl>
                                      </p:cBhvr>
                                    </p:animEffect>
                                    <p:anim calcmode="lin" valueType="num">
                                      <p:cBhvr>
                                        <p:cTn id="79" dur="1000" fill="hold"/>
                                        <p:tgtEl>
                                          <p:spTgt spid="2"/>
                                        </p:tgtEl>
                                        <p:attrNameLst>
                                          <p:attrName>ppt_x</p:attrName>
                                        </p:attrNameLst>
                                      </p:cBhvr>
                                      <p:tavLst>
                                        <p:tav tm="0">
                                          <p:val>
                                            <p:strVal val="#ppt_x"/>
                                          </p:val>
                                        </p:tav>
                                        <p:tav tm="100000">
                                          <p:val>
                                            <p:strVal val="#ppt_x"/>
                                          </p:val>
                                        </p:tav>
                                      </p:tavLst>
                                    </p:anim>
                                    <p:anim calcmode="lin" valueType="num">
                                      <p:cBhvr>
                                        <p:cTn id="8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9400" grpId="0"/>
      <p:bldP spid="3" grpId="0"/>
      <p:bldP spid="2" grpId="0"/>
      <p:bldP spid="4" grpId="0"/>
      <p:bldP spid="4" grpId="1"/>
      <p:bldP spid="14" grpId="0"/>
      <p:bldP spid="5" grpId="0"/>
      <p:bldP spid="7" grpId="0"/>
      <p:bldP spid="8" grpId="0"/>
      <p:bldP spid="8" grpId="1"/>
      <p:bldP spid="9" grpId="0"/>
      <p:bldP spid="9" grpId="1"/>
      <p:bldP spid="10" grpId="0"/>
      <p:bldP spid="10" grpId="1"/>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304800" y="2286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b="1" dirty="0">
                <a:solidFill>
                  <a:srgbClr val="0000CC"/>
                </a:solidFill>
                <a:latin typeface="Times New Roman" pitchFamily="18" charset="0"/>
                <a:cs typeface="Times New Roman" pitchFamily="18" charset="0"/>
              </a:rPr>
              <a:t>BÀI TẬP THAM KHẢO</a:t>
            </a:r>
            <a:endParaRPr lang="vi-VN" dirty="0">
              <a:solidFill>
                <a:srgbClr val="0000CC"/>
              </a:solidFill>
              <a:latin typeface="Times New Roman" pitchFamily="18" charset="0"/>
              <a:cs typeface="Times New Roman" pitchFamily="18" charset="0"/>
            </a:endParaRPr>
          </a:p>
        </p:txBody>
      </p:sp>
      <p:sp>
        <p:nvSpPr>
          <p:cNvPr id="2" name="Rectangle 1"/>
          <p:cNvSpPr/>
          <p:nvPr/>
        </p:nvSpPr>
        <p:spPr>
          <a:xfrm>
            <a:off x="205896" y="670023"/>
            <a:ext cx="8712968" cy="5078313"/>
          </a:xfrm>
          <a:prstGeom prst="rect">
            <a:avLst/>
          </a:prstGeom>
        </p:spPr>
        <p:txBody>
          <a:bodyPr wrap="square">
            <a:spAutoFit/>
          </a:bodyPr>
          <a:lstStyle/>
          <a:p>
            <a:pPr algn="just">
              <a:lnSpc>
                <a:spcPct val="150000"/>
              </a:lnSpc>
              <a:spcAft>
                <a:spcPts val="0"/>
              </a:spcAft>
            </a:pPr>
            <a:r>
              <a:rPr lang="pt-BR" b="1" dirty="0">
                <a:solidFill>
                  <a:srgbClr val="FF0000"/>
                </a:solidFill>
                <a:latin typeface="Times New Roman"/>
                <a:ea typeface="Calibri"/>
                <a:cs typeface="Times New Roman"/>
              </a:rPr>
              <a:t>Bài 8.1: </a:t>
            </a:r>
            <a:r>
              <a:rPr lang="pt-BR" dirty="0">
                <a:latin typeface="Times New Roman"/>
                <a:ea typeface="Calibri"/>
                <a:cs typeface="Times New Roman"/>
              </a:rPr>
              <a:t>Ba lớp 7A, 7B, 7C cùng mua tăm từ thiện, số gói tăm của ba lớp tỉ lệ với 5; 6; 7. Tổng số tăm ba lớp đã mua là 360 gói. Biết giá tiền mỗi gói tăm là 3000đ. Tính số tiền mua tăm của mỗi lớp?</a:t>
            </a:r>
            <a:endParaRPr lang="vi-VN" sz="1400" dirty="0">
              <a:latin typeface="Calibri"/>
              <a:ea typeface="Calibri"/>
              <a:cs typeface="Times New Roman"/>
            </a:endParaRPr>
          </a:p>
          <a:p>
            <a:pPr algn="just">
              <a:lnSpc>
                <a:spcPct val="150000"/>
              </a:lnSpc>
              <a:spcAft>
                <a:spcPts val="0"/>
              </a:spcAft>
            </a:pPr>
            <a:r>
              <a:rPr lang="pt-BR" b="1" dirty="0">
                <a:solidFill>
                  <a:srgbClr val="FF0000"/>
                </a:solidFill>
                <a:latin typeface="Times New Roman"/>
                <a:ea typeface="Calibri"/>
                <a:cs typeface="Times New Roman"/>
              </a:rPr>
              <a:t>Bài 8.2:</a:t>
            </a:r>
            <a:r>
              <a:rPr lang="pt-BR" dirty="0">
                <a:solidFill>
                  <a:srgbClr val="FF0000"/>
                </a:solidFill>
                <a:latin typeface="Times New Roman"/>
                <a:ea typeface="Calibri"/>
                <a:cs typeface="Times New Roman"/>
              </a:rPr>
              <a:t> </a:t>
            </a:r>
            <a:r>
              <a:rPr lang="pt-BR" dirty="0">
                <a:latin typeface="Times New Roman"/>
                <a:ea typeface="Calibri"/>
                <a:cs typeface="Times New Roman"/>
              </a:rPr>
              <a:t>Ba lớp 7A, 7B, 7C cùng mua tăm từ thiện, số gói tăm lớp 7A và 7B mua có tỉ lệ là 3: 4, số gói tăm lớp 7B và lớp 7C mua có tỉ lệ 5:6. Biết tổng số tăm mà ba lớp mua là 354 gói và giá tiền mỗi gói là 3000 đồng. Tính số tiền mua tăm của mỗi lớp?</a:t>
            </a:r>
            <a:endParaRPr lang="vi-VN" sz="1400" dirty="0">
              <a:latin typeface="Calibri"/>
              <a:ea typeface="Calibri"/>
              <a:cs typeface="Times New Roman"/>
            </a:endParaRPr>
          </a:p>
          <a:p>
            <a:pPr algn="just">
              <a:lnSpc>
                <a:spcPct val="150000"/>
              </a:lnSpc>
              <a:spcAft>
                <a:spcPts val="0"/>
              </a:spcAft>
            </a:pPr>
            <a:r>
              <a:rPr lang="pt-BR" b="1" dirty="0">
                <a:solidFill>
                  <a:srgbClr val="FF0000"/>
                </a:solidFill>
                <a:latin typeface="Times New Roman"/>
                <a:ea typeface="Calibri"/>
                <a:cs typeface="Times New Roman"/>
              </a:rPr>
              <a:t>Bài 8.3</a:t>
            </a:r>
            <a:r>
              <a:rPr lang="pt-BR" dirty="0">
                <a:solidFill>
                  <a:srgbClr val="FF0000"/>
                </a:solidFill>
                <a:latin typeface="Times New Roman"/>
                <a:ea typeface="Calibri"/>
                <a:cs typeface="Times New Roman"/>
              </a:rPr>
              <a:t>: </a:t>
            </a:r>
            <a:r>
              <a:rPr lang="pt-BR" dirty="0">
                <a:latin typeface="Times New Roman"/>
                <a:ea typeface="Calibri"/>
                <a:cs typeface="Times New Roman"/>
              </a:rPr>
              <a:t>Ba lớp 7A, 7B, 7C cùng mua 387 gói tăm từ thiện, biết số gói tăm mà lớp 7A mua bằng 11:5 số tăm lớp 7B mua, số tăm lớp 7B mua bằng 35:17 số tăm lớp 7C mua. Hỏi mỗi lớp mua ủng hộ bao nhiêu gói tăm?</a:t>
            </a:r>
            <a:endParaRPr lang="vi-VN" sz="1400" dirty="0">
              <a:latin typeface="Calibri"/>
              <a:ea typeface="Calibri"/>
              <a:cs typeface="Times New Roman"/>
            </a:endParaRPr>
          </a:p>
          <a:p>
            <a:pPr algn="just">
              <a:lnSpc>
                <a:spcPct val="150000"/>
              </a:lnSpc>
              <a:spcAft>
                <a:spcPts val="0"/>
              </a:spcAft>
            </a:pPr>
            <a:r>
              <a:rPr lang="pt-BR" b="1" dirty="0">
                <a:solidFill>
                  <a:srgbClr val="FF0000"/>
                </a:solidFill>
                <a:latin typeface="Times New Roman"/>
                <a:ea typeface="Calibri"/>
                <a:cs typeface="Times New Roman"/>
              </a:rPr>
              <a:t>Bài 8.4:</a:t>
            </a:r>
            <a:r>
              <a:rPr lang="pt-BR" dirty="0">
                <a:solidFill>
                  <a:srgbClr val="FF0000"/>
                </a:solidFill>
                <a:latin typeface="Times New Roman"/>
                <a:ea typeface="Calibri"/>
                <a:cs typeface="Times New Roman"/>
              </a:rPr>
              <a:t> </a:t>
            </a:r>
            <a:r>
              <a:rPr lang="pt-BR" dirty="0">
                <a:latin typeface="Times New Roman"/>
                <a:ea typeface="Calibri"/>
                <a:cs typeface="Times New Roman"/>
              </a:rPr>
              <a:t>Ba lớp 7A, 7B, 7C cùng mua một số gói tăm từ thiện, lúc đầu số gói tăm dự định chia cho ba lớp tỉ lệ với 5; 6; 7 nhưng sau đó chia theo tỉ lệ 4; 5; 6 nên có một lớp nhận nhiều hơn dự định 4 gói. Tính tổng số gói tăm mà ba lớp đã mua?</a:t>
            </a:r>
            <a:endParaRPr lang="vi-VN" sz="1400" dirty="0">
              <a:effectLst/>
              <a:latin typeface="Calibri"/>
              <a:ea typeface="Calibri"/>
              <a:cs typeface="Times New Roman"/>
            </a:endParaRPr>
          </a:p>
        </p:txBody>
      </p:sp>
    </p:spTree>
    <p:extLst>
      <p:ext uri="{BB962C8B-B14F-4D97-AF65-F5344CB8AC3E}">
        <p14:creationId xmlns:p14="http://schemas.microsoft.com/office/powerpoint/2010/main" val="30632795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416398569"/>
              </p:ext>
            </p:extLst>
          </p:nvPr>
        </p:nvGraphicFramePr>
        <p:xfrm>
          <a:off x="323529" y="620688"/>
          <a:ext cx="8223422" cy="4202613"/>
        </p:xfrm>
        <a:graphic>
          <a:graphicData uri="http://schemas.openxmlformats.org/drawingml/2006/table">
            <a:tbl>
              <a:tblPr firstRow="1" firstCol="1" bandRow="1"/>
              <a:tblGrid>
                <a:gridCol w="3840557">
                  <a:extLst>
                    <a:ext uri="{9D8B030D-6E8A-4147-A177-3AD203B41FA5}">
                      <a16:colId xmlns="" xmlns:a16="http://schemas.microsoft.com/office/drawing/2014/main" val="20000"/>
                    </a:ext>
                  </a:extLst>
                </a:gridCol>
                <a:gridCol w="4382865">
                  <a:extLst>
                    <a:ext uri="{9D8B030D-6E8A-4147-A177-3AD203B41FA5}">
                      <a16:colId xmlns="" xmlns:a16="http://schemas.microsoft.com/office/drawing/2014/main" val="20001"/>
                    </a:ext>
                  </a:extLst>
                </a:gridCol>
              </a:tblGrid>
              <a:tr h="4202613">
                <a:tc>
                  <a:txBody>
                    <a:bodyPr/>
                    <a:lstStyle/>
                    <a:p>
                      <a:pPr algn="just">
                        <a:lnSpc>
                          <a:spcPct val="150000"/>
                        </a:lnSpc>
                        <a:spcAft>
                          <a:spcPts val="0"/>
                        </a:spcAft>
                        <a:tabLst>
                          <a:tab pos="228600" algn="l"/>
                        </a:tabLst>
                      </a:pPr>
                      <a:r>
                        <a:rPr lang="pt-BR" sz="1800" b="1" dirty="0">
                          <a:solidFill>
                            <a:srgbClr val="FF0000"/>
                          </a:solidFill>
                          <a:effectLst/>
                          <a:latin typeface="Times New Roman"/>
                          <a:ea typeface="Calibri"/>
                          <a:cs typeface="Times New Roman"/>
                        </a:rPr>
                        <a:t>Bài 8.5</a:t>
                      </a:r>
                      <a:r>
                        <a:rPr lang="pt-BR" sz="1800" dirty="0">
                          <a:solidFill>
                            <a:srgbClr val="FF0000"/>
                          </a:solidFill>
                          <a:effectLst/>
                          <a:latin typeface="Times New Roman"/>
                          <a:ea typeface="Calibri"/>
                          <a:cs typeface="Times New Roman"/>
                        </a:rPr>
                        <a:t>: </a:t>
                      </a:r>
                      <a:r>
                        <a:rPr lang="vi-VN" sz="1800" dirty="0">
                          <a:effectLst/>
                          <a:latin typeface="Times New Roman"/>
                          <a:ea typeface="Calibri"/>
                          <a:cs typeface="Times New Roman"/>
                        </a:rPr>
                        <a:t>Hưởng ứng phong trào quyên góp sách giáo khoa cũ giúp đỡ học sinh miền</a:t>
                      </a:r>
                      <a:r>
                        <a:rPr lang="vi-VN" sz="1800" baseline="0" dirty="0">
                          <a:effectLst/>
                          <a:latin typeface="Times New Roman"/>
                          <a:ea typeface="Calibri"/>
                          <a:cs typeface="Times New Roman"/>
                        </a:rPr>
                        <a:t> Trung đang chịu ảnh hưởng lớn từ trận lũ lụt vừa qua</a:t>
                      </a:r>
                      <a:r>
                        <a:rPr lang="vi-VN" sz="1800" dirty="0">
                          <a:effectLst/>
                          <a:latin typeface="Times New Roman"/>
                          <a:ea typeface="Calibri"/>
                          <a:cs typeface="Times New Roman"/>
                        </a:rPr>
                        <a:t>, ba lớp  7A, 7B, 7C đã quyên góp số sách lần lượt tỉ lệ với 3; 4; 5.</a:t>
                      </a:r>
                      <a:r>
                        <a:rPr lang="vi-VN" sz="1800" baseline="0" dirty="0">
                          <a:effectLst/>
                          <a:latin typeface="Times New Roman"/>
                          <a:ea typeface="Calibri"/>
                          <a:cs typeface="Times New Roman"/>
                        </a:rPr>
                        <a:t> </a:t>
                      </a:r>
                      <a:r>
                        <a:rPr lang="vi-VN" sz="1800" dirty="0">
                          <a:effectLst/>
                          <a:latin typeface="Times New Roman"/>
                          <a:ea typeface="Calibri"/>
                          <a:cs typeface="Times New Roman"/>
                        </a:rPr>
                        <a:t>Tính số sách giáo khoa mỗi lớp quyên góp, biết số sách quyên góp của lớp 7C hơn lớp 7A là  22 quyển.</a:t>
                      </a:r>
                      <a:endParaRPr lang="vi-VN" sz="1800" dirty="0">
                        <a:effectLst/>
                        <a:latin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228600" algn="l"/>
                        </a:tabLst>
                      </a:pPr>
                      <a:endParaRPr lang="vi-VN" sz="1800" dirty="0">
                        <a:effectLst/>
                        <a:latin typeface="Calibri"/>
                        <a:cs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pic>
        <p:nvPicPr>
          <p:cNvPr id="25612" name="Picture 1" descr="Description: Description: C:\Users\dang\Desktop\1-tu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5612" y="836712"/>
            <a:ext cx="415365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55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0" y="3657600"/>
            <a:ext cx="39671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57600"/>
            <a:ext cx="4191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838200"/>
            <a:ext cx="400843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388" y="838200"/>
            <a:ext cx="4191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750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a:spLocks noChangeArrowheads="1"/>
          </p:cNvSpPr>
          <p:nvPr/>
        </p:nvSpPr>
        <p:spPr bwMode="auto">
          <a:xfrm>
            <a:off x="2882900" y="3065463"/>
            <a:ext cx="373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b="1">
                <a:solidFill>
                  <a:srgbClr val="0070C0"/>
                </a:solidFill>
                <a:latin typeface="Times New Roman" pitchFamily="18" charset="0"/>
                <a:cs typeface="Times New Roman" pitchFamily="18" charset="0"/>
              </a:rPr>
              <a:t>Hướng dẫn giải</a:t>
            </a:r>
          </a:p>
        </p:txBody>
      </p:sp>
      <p:sp>
        <p:nvSpPr>
          <p:cNvPr id="26" name="TextBox 25"/>
          <p:cNvSpPr txBox="1">
            <a:spLocks noChangeArrowheads="1"/>
          </p:cNvSpPr>
          <p:nvPr/>
        </p:nvSpPr>
        <p:spPr bwMode="auto">
          <a:xfrm>
            <a:off x="2316162" y="3534815"/>
            <a:ext cx="4435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a:t>
            </a:r>
            <a:r>
              <a:rPr lang="en-US" sz="2400" dirty="0" err="1" smtClean="0">
                <a:latin typeface="Times New Roman" pitchFamily="18" charset="0"/>
                <a:cs typeface="Times New Roman" pitchFamily="18" charset="0"/>
              </a:rPr>
              <a:t>ho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a:t>
            </a:r>
          </a:p>
        </p:txBody>
      </p:sp>
      <p:sp>
        <p:nvSpPr>
          <p:cNvPr id="5" name="Rectangle 4"/>
          <p:cNvSpPr/>
          <p:nvPr/>
        </p:nvSpPr>
        <p:spPr>
          <a:xfrm>
            <a:off x="5194300" y="76200"/>
            <a:ext cx="3644900" cy="838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vi-VN">
              <a:solidFill>
                <a:srgbClr val="FF0000"/>
              </a:solidFill>
            </a:endParaRPr>
          </a:p>
        </p:txBody>
      </p:sp>
      <p:sp>
        <p:nvSpPr>
          <p:cNvPr id="922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9222" name="Rectangle 9"/>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TextBox 14"/>
          <p:cNvSpPr txBox="1">
            <a:spLocks noChangeArrowheads="1"/>
          </p:cNvSpPr>
          <p:nvPr/>
        </p:nvSpPr>
        <p:spPr bwMode="auto">
          <a:xfrm>
            <a:off x="2438400" y="4784725"/>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a:latin typeface="Times New Roman" pitchFamily="18" charset="0"/>
                <a:cs typeface="Times New Roman" pitchFamily="18" charset="0"/>
              </a:rPr>
              <a:t>= 36 – 12 – 5 + 7,75</a:t>
            </a:r>
          </a:p>
          <a:p>
            <a:r>
              <a:rPr lang="en-US" sz="2400">
                <a:latin typeface="Times New Roman" pitchFamily="18" charset="0"/>
                <a:cs typeface="Times New Roman" pitchFamily="18" charset="0"/>
              </a:rPr>
              <a:t>= 26,75 (tấn)</a:t>
            </a:r>
            <a:endParaRPr lang="vi-VN" sz="2400">
              <a:latin typeface="Times New Roman" pitchFamily="18" charset="0"/>
              <a:cs typeface="Times New Roman" pitchFamily="18" charset="0"/>
            </a:endParaRPr>
          </a:p>
        </p:txBody>
      </p:sp>
      <p:graphicFrame>
        <p:nvGraphicFramePr>
          <p:cNvPr id="9224" name="Object 9"/>
          <p:cNvGraphicFramePr>
            <a:graphicFrameLocks noChangeAspect="1"/>
          </p:cNvGraphicFramePr>
          <p:nvPr/>
        </p:nvGraphicFramePr>
        <p:xfrm>
          <a:off x="5391150" y="106363"/>
          <a:ext cx="3251200" cy="736600"/>
        </p:xfrm>
        <a:graphic>
          <a:graphicData uri="http://schemas.openxmlformats.org/presentationml/2006/ole">
            <mc:AlternateContent xmlns:mc="http://schemas.openxmlformats.org/markup-compatibility/2006">
              <mc:Choice xmlns:v="urn:schemas-microsoft-com:vml" Requires="v">
                <p:oleObj spid="_x0000_s2314" name="Equation" r:id="rId3" imgW="3252216" imgH="737616" progId="Equation.DSMT4">
                  <p:embed/>
                </p:oleObj>
              </mc:Choice>
              <mc:Fallback>
                <p:oleObj name="Equation" r:id="rId3" imgW="3252216" imgH="73761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106363"/>
                        <a:ext cx="3251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2667000" y="4048125"/>
          <a:ext cx="2235200" cy="736600"/>
        </p:xfrm>
        <a:graphic>
          <a:graphicData uri="http://schemas.openxmlformats.org/presentationml/2006/ole">
            <mc:AlternateContent xmlns:mc="http://schemas.openxmlformats.org/markup-compatibility/2006">
              <mc:Choice xmlns:v="urn:schemas-microsoft-com:vml" Requires="v">
                <p:oleObj spid="_x0000_s2315" name="Equation" r:id="rId5" imgW="2233509" imgH="737910" progId="Equation.DSMT4">
                  <p:embed/>
                </p:oleObj>
              </mc:Choice>
              <mc:Fallback>
                <p:oleObj name="Equation" r:id="rId5" imgW="2233509" imgH="73791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048125"/>
                        <a:ext cx="2235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228600" y="949325"/>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a:lnSpc>
                <a:spcPct val="150000"/>
              </a:lnSpc>
            </a:pP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1.1:</a:t>
            </a:r>
            <a:r>
              <a:rPr lang="en-US" sz="2400"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36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73914479"/>
              </p:ext>
            </p:extLst>
          </p:nvPr>
        </p:nvGraphicFramePr>
        <p:xfrm>
          <a:off x="7668344" y="950782"/>
          <a:ext cx="215900" cy="736600"/>
        </p:xfrm>
        <a:graphic>
          <a:graphicData uri="http://schemas.openxmlformats.org/presentationml/2006/ole">
            <mc:AlternateContent xmlns:mc="http://schemas.openxmlformats.org/markup-compatibility/2006">
              <mc:Choice xmlns:v="urn:schemas-microsoft-com:vml" Requires="v">
                <p:oleObj spid="_x0000_s2316" name="Equation" r:id="rId7" imgW="215806" imgH="736280" progId="Equation.DSMT4">
                  <p:embed/>
                </p:oleObj>
              </mc:Choice>
              <mc:Fallback>
                <p:oleObj name="Equation" r:id="rId7" imgW="215806" imgH="736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8344" y="950782"/>
                        <a:ext cx="215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69671712"/>
              </p:ext>
            </p:extLst>
          </p:nvPr>
        </p:nvGraphicFramePr>
        <p:xfrm>
          <a:off x="2019300" y="2103437"/>
          <a:ext cx="419100" cy="723900"/>
        </p:xfrm>
        <a:graphic>
          <a:graphicData uri="http://schemas.openxmlformats.org/presentationml/2006/ole">
            <mc:AlternateContent xmlns:mc="http://schemas.openxmlformats.org/markup-compatibility/2006">
              <mc:Choice xmlns:v="urn:schemas-microsoft-com:vml" Requires="v">
                <p:oleObj spid="_x0000_s2317" name="Equation" r:id="rId9" imgW="418918" imgH="723586" progId="Equation.DSMT4">
                  <p:embed/>
                </p:oleObj>
              </mc:Choice>
              <mc:Fallback>
                <p:oleObj name="Equation" r:id="rId9" imgW="418918" imgH="72358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9300" y="2103437"/>
                        <a:ext cx="4191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57902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6" grpId="0" autoUpdateAnimBg="0"/>
      <p:bldP spid="1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0" y="157163"/>
            <a:ext cx="3276600" cy="101917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5" name="TextBox 24"/>
          <p:cNvSpPr txBox="1">
            <a:spLocks noChangeArrowheads="1"/>
          </p:cNvSpPr>
          <p:nvPr/>
        </p:nvSpPr>
        <p:spPr bwMode="auto">
          <a:xfrm>
            <a:off x="2860675" y="3443288"/>
            <a:ext cx="306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b="1">
                <a:solidFill>
                  <a:srgbClr val="0070C0"/>
                </a:solidFill>
                <a:latin typeface="Times New Roman" pitchFamily="18" charset="0"/>
                <a:cs typeface="Times New Roman" pitchFamily="18" charset="0"/>
              </a:rPr>
              <a:t>Hướng dẫn giải</a:t>
            </a:r>
          </a:p>
        </p:txBody>
      </p:sp>
      <p:sp>
        <p:nvSpPr>
          <p:cNvPr id="26" name="TextBox 25"/>
          <p:cNvSpPr txBox="1">
            <a:spLocks noChangeArrowheads="1"/>
          </p:cNvSpPr>
          <p:nvPr/>
        </p:nvSpPr>
        <p:spPr bwMode="auto">
          <a:xfrm>
            <a:off x="2093913" y="3889375"/>
            <a:ext cx="400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a:latin typeface="Times New Roman" pitchFamily="18" charset="0"/>
                <a:cs typeface="Times New Roman" pitchFamily="18" charset="0"/>
              </a:rPr>
              <a:t>Ban đầu, kho có số tấn gạo là:</a:t>
            </a:r>
          </a:p>
        </p:txBody>
      </p:sp>
      <p:sp>
        <p:nvSpPr>
          <p:cNvPr id="5" name="TextBox 4"/>
          <p:cNvSpPr txBox="1">
            <a:spLocks noChangeArrowheads="1"/>
          </p:cNvSpPr>
          <p:nvPr/>
        </p:nvSpPr>
        <p:spPr bwMode="auto">
          <a:xfrm>
            <a:off x="5465763" y="825500"/>
            <a:ext cx="42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b="1">
                <a:solidFill>
                  <a:srgbClr val="FF0000"/>
                </a:solidFill>
                <a:latin typeface="Times New Roman" pitchFamily="18" charset="0"/>
                <a:cs typeface="Times New Roman" pitchFamily="18" charset="0"/>
              </a:rPr>
              <a:t>a</a:t>
            </a:r>
            <a:endParaRPr lang="vi-VN" sz="2400" b="1">
              <a:solidFill>
                <a:srgbClr val="FF0000"/>
              </a:solidFill>
              <a:latin typeface="Times New Roman" pitchFamily="18" charset="0"/>
              <a:cs typeface="Times New Roman" pitchFamily="18" charset="0"/>
            </a:endParaRPr>
          </a:p>
        </p:txBody>
      </p:sp>
      <p:sp>
        <p:nvSpPr>
          <p:cNvPr id="19" name="TextBox 18"/>
          <p:cNvSpPr txBox="1">
            <a:spLocks noChangeArrowheads="1"/>
          </p:cNvSpPr>
          <p:nvPr/>
        </p:nvSpPr>
        <p:spPr bwMode="auto">
          <a:xfrm>
            <a:off x="6256338" y="814388"/>
            <a:ext cx="425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b="1">
                <a:solidFill>
                  <a:srgbClr val="FF0000"/>
                </a:solidFill>
                <a:latin typeface="Times New Roman" pitchFamily="18" charset="0"/>
                <a:cs typeface="Times New Roman" pitchFamily="18" charset="0"/>
              </a:rPr>
              <a:t>a</a:t>
            </a:r>
            <a:endParaRPr lang="vi-VN" sz="2400" b="1">
              <a:solidFill>
                <a:srgbClr val="FF0000"/>
              </a:solidFill>
              <a:latin typeface="Times New Roman" pitchFamily="18" charset="0"/>
              <a:cs typeface="Times New Roman" pitchFamily="18" charset="0"/>
            </a:endParaRPr>
          </a:p>
        </p:txBody>
      </p:sp>
      <p:cxnSp>
        <p:nvCxnSpPr>
          <p:cNvPr id="7" name="Straight Arrow Connector 6"/>
          <p:cNvCxnSpPr/>
          <p:nvPr/>
        </p:nvCxnSpPr>
        <p:spPr>
          <a:xfrm>
            <a:off x="5681663" y="644525"/>
            <a:ext cx="0" cy="339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51600" y="627063"/>
            <a:ext cx="0" cy="339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49"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graphicFrame>
        <p:nvGraphicFramePr>
          <p:cNvPr id="10250" name="Object 5"/>
          <p:cNvGraphicFramePr>
            <a:graphicFrameLocks noChangeAspect="1"/>
          </p:cNvGraphicFramePr>
          <p:nvPr/>
        </p:nvGraphicFramePr>
        <p:xfrm>
          <a:off x="5465763" y="161925"/>
          <a:ext cx="2916237" cy="690563"/>
        </p:xfrm>
        <a:graphic>
          <a:graphicData uri="http://schemas.openxmlformats.org/presentationml/2006/ole">
            <mc:AlternateContent xmlns:mc="http://schemas.openxmlformats.org/markup-compatibility/2006">
              <mc:Choice xmlns:v="urn:schemas-microsoft-com:vml" Requires="v">
                <p:oleObj spid="_x0000_s3470" name="Equation" r:id="rId3" imgW="1930400" imgH="457200" progId="Equation.DSMT4">
                  <p:embed/>
                </p:oleObj>
              </mc:Choice>
              <mc:Fallback>
                <p:oleObj name="Equation" r:id="rId3" imgW="19304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763" y="161925"/>
                        <a:ext cx="2916237"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1" name="Rectangle 17"/>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9" name="TextBox 8"/>
          <p:cNvSpPr txBox="1">
            <a:spLocks noChangeArrowheads="1"/>
          </p:cNvSpPr>
          <p:nvPr/>
        </p:nvSpPr>
        <p:spPr bwMode="auto">
          <a:xfrm>
            <a:off x="381000" y="1176338"/>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50000"/>
              </a:lnSpc>
            </a:pP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1.2:</a:t>
            </a:r>
            <a:r>
              <a:rPr lang="en-US" sz="2400"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26,75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184922756"/>
              </p:ext>
            </p:extLst>
          </p:nvPr>
        </p:nvGraphicFramePr>
        <p:xfrm>
          <a:off x="7524328" y="1176338"/>
          <a:ext cx="215900" cy="736600"/>
        </p:xfrm>
        <a:graphic>
          <a:graphicData uri="http://schemas.openxmlformats.org/presentationml/2006/ole">
            <mc:AlternateContent xmlns:mc="http://schemas.openxmlformats.org/markup-compatibility/2006">
              <mc:Choice xmlns:v="urn:schemas-microsoft-com:vml" Requires="v">
                <p:oleObj spid="_x0000_s3471" name="Equation" r:id="rId5" imgW="217208" imgH="735165" progId="Equation.DSMT4">
                  <p:embed/>
                </p:oleObj>
              </mc:Choice>
              <mc:Fallback>
                <p:oleObj name="Equation" r:id="rId5" imgW="217208" imgH="73516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328" y="1176338"/>
                        <a:ext cx="215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2152650" y="2305050"/>
          <a:ext cx="419100" cy="723900"/>
        </p:xfrm>
        <a:graphic>
          <a:graphicData uri="http://schemas.openxmlformats.org/presentationml/2006/ole">
            <mc:AlternateContent xmlns:mc="http://schemas.openxmlformats.org/markup-compatibility/2006">
              <mc:Choice xmlns:v="urn:schemas-microsoft-com:vml" Requires="v">
                <p:oleObj spid="_x0000_s3472" name="Equation" r:id="rId7" imgW="419227" imgH="723014" progId="Equation.DSMT4">
                  <p:embed/>
                </p:oleObj>
              </mc:Choice>
              <mc:Fallback>
                <p:oleObj name="Equation" r:id="rId7" imgW="419227" imgH="723014"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650" y="2305050"/>
                        <a:ext cx="4191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2478088" y="4351338"/>
          <a:ext cx="2946400" cy="736600"/>
        </p:xfrm>
        <a:graphic>
          <a:graphicData uri="http://schemas.openxmlformats.org/presentationml/2006/ole">
            <mc:AlternateContent xmlns:mc="http://schemas.openxmlformats.org/markup-compatibility/2006">
              <mc:Choice xmlns:v="urn:schemas-microsoft-com:vml" Requires="v">
                <p:oleObj spid="_x0000_s3473" name="Equation" r:id="rId9" imgW="2946400" imgH="736600" progId="Equation.DSMT4">
                  <p:embed/>
                </p:oleObj>
              </mc:Choice>
              <mc:Fallback>
                <p:oleObj name="Equation" r:id="rId9" imgW="2946400" imgH="736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8088" y="4351338"/>
                        <a:ext cx="2946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2286000" y="5099050"/>
          <a:ext cx="2654300" cy="736600"/>
        </p:xfrm>
        <a:graphic>
          <a:graphicData uri="http://schemas.openxmlformats.org/presentationml/2006/ole">
            <mc:AlternateContent xmlns:mc="http://schemas.openxmlformats.org/markup-compatibility/2006">
              <mc:Choice xmlns:v="urn:schemas-microsoft-com:vml" Requires="v">
                <p:oleObj spid="_x0000_s3474" name="Equation" r:id="rId11" imgW="2654300" imgH="736600" progId="Equation.DSMT4">
                  <p:embed/>
                </p:oleObj>
              </mc:Choice>
              <mc:Fallback>
                <p:oleObj name="Equation" r:id="rId11" imgW="2654300" imgH="736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5099050"/>
                        <a:ext cx="26543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2532063" y="5715000"/>
          <a:ext cx="1778000" cy="736600"/>
        </p:xfrm>
        <a:graphic>
          <a:graphicData uri="http://schemas.openxmlformats.org/presentationml/2006/ole">
            <mc:AlternateContent xmlns:mc="http://schemas.openxmlformats.org/markup-compatibility/2006">
              <mc:Choice xmlns:v="urn:schemas-microsoft-com:vml" Requires="v">
                <p:oleObj spid="_x0000_s3475" name="Equation" r:id="rId13" imgW="1778000" imgH="736600" progId="Equation.DSMT4">
                  <p:embed/>
                </p:oleObj>
              </mc:Choice>
              <mc:Fallback>
                <p:oleObj name="Equation" r:id="rId13" imgW="1778000" imgH="736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32063" y="5715000"/>
                        <a:ext cx="1778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a:spLocks noChangeArrowheads="1"/>
          </p:cNvSpPr>
          <p:nvPr/>
        </p:nvSpPr>
        <p:spPr bwMode="auto">
          <a:xfrm>
            <a:off x="4213225" y="5837238"/>
            <a:ext cx="1284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a:latin typeface="Times New Roman" pitchFamily="18" charset="0"/>
                <a:cs typeface="Times New Roman" pitchFamily="18" charset="0"/>
              </a:rPr>
              <a:t>(tấn)</a:t>
            </a:r>
            <a:endParaRPr lang="vi-VN" sz="2400">
              <a:latin typeface="Times New Roman" pitchFamily="18" charset="0"/>
              <a:cs typeface="Times New Roman" pitchFamily="18" charset="0"/>
            </a:endParaRPr>
          </a:p>
        </p:txBody>
      </p:sp>
    </p:spTree>
    <p:extLst>
      <p:ext uri="{BB962C8B-B14F-4D97-AF65-F5344CB8AC3E}">
        <p14:creationId xmlns:p14="http://schemas.microsoft.com/office/powerpoint/2010/main" val="3156203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9"/>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6" grpId="0" autoUpdateAnimBg="0"/>
      <p:bldP spid="5" grpId="0" autoUpdateAnimBg="0"/>
      <p:bldP spid="19" grpId="0" autoUpdateAnimBg="0"/>
      <p:bldP spid="9"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0" y="0"/>
            <a:ext cx="3505200" cy="1676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5" name="TextBox 24"/>
          <p:cNvSpPr txBox="1">
            <a:spLocks noChangeArrowheads="1"/>
          </p:cNvSpPr>
          <p:nvPr/>
        </p:nvSpPr>
        <p:spPr bwMode="auto">
          <a:xfrm>
            <a:off x="828675" y="3770313"/>
            <a:ext cx="7480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sz="2400" b="1">
                <a:solidFill>
                  <a:srgbClr val="0000CC"/>
                </a:solidFill>
                <a:latin typeface="Times New Roman" pitchFamily="18" charset="0"/>
                <a:cs typeface="Times New Roman" pitchFamily="18" charset="0"/>
              </a:rPr>
              <a:t>Hướng dẫn giải</a:t>
            </a:r>
          </a:p>
          <a:p>
            <a:pPr algn="ctr"/>
            <a:r>
              <a:rPr lang="en-US" sz="2400">
                <a:latin typeface="Times New Roman" pitchFamily="18" charset="0"/>
                <a:cs typeface="Times New Roman" pitchFamily="18" charset="0"/>
              </a:rPr>
              <a:t>Kho đã bán đi số phần của số gạo ban đầu là:</a:t>
            </a:r>
          </a:p>
          <a:p>
            <a:pPr algn="ctr"/>
            <a:endParaRPr lang="en-US" sz="2400">
              <a:latin typeface="Times New Roman" pitchFamily="18" charset="0"/>
              <a:cs typeface="Times New Roman" pitchFamily="18" charset="0"/>
            </a:endParaRPr>
          </a:p>
        </p:txBody>
      </p:sp>
      <p:cxnSp>
        <p:nvCxnSpPr>
          <p:cNvPr id="13" name="Straight Arrow Connector 12"/>
          <p:cNvCxnSpPr/>
          <p:nvPr/>
        </p:nvCxnSpPr>
        <p:spPr>
          <a:xfrm>
            <a:off x="6170613" y="750888"/>
            <a:ext cx="0" cy="173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nvGraphicFramePr>
        <p:xfrm>
          <a:off x="6018213" y="833438"/>
          <a:ext cx="304800" cy="736600"/>
        </p:xfrm>
        <a:graphic>
          <a:graphicData uri="http://schemas.openxmlformats.org/presentationml/2006/ole">
            <mc:AlternateContent xmlns:mc="http://schemas.openxmlformats.org/markup-compatibility/2006">
              <mc:Choice xmlns:v="urn:schemas-microsoft-com:vml" Requires="v">
                <p:oleObj spid="_x0000_s4560" name="Equation" r:id="rId3" imgW="304668" imgH="736280" progId="Equation.DSMT4">
                  <p:embed/>
                </p:oleObj>
              </mc:Choice>
              <mc:Fallback>
                <p:oleObj name="Equation" r:id="rId3" imgW="304668" imgH="736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3" y="833438"/>
                        <a:ext cx="304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0" name="Object 2"/>
          <p:cNvGraphicFramePr>
            <a:graphicFrameLocks noChangeAspect="1"/>
          </p:cNvGraphicFramePr>
          <p:nvPr/>
        </p:nvGraphicFramePr>
        <p:xfrm>
          <a:off x="5484813" y="0"/>
          <a:ext cx="3251200" cy="736600"/>
        </p:xfrm>
        <a:graphic>
          <a:graphicData uri="http://schemas.openxmlformats.org/presentationml/2006/ole">
            <mc:AlternateContent xmlns:mc="http://schemas.openxmlformats.org/markup-compatibility/2006">
              <mc:Choice xmlns:v="urn:schemas-microsoft-com:vml" Requires="v">
                <p:oleObj spid="_x0000_s4561" name="Equation" r:id="rId5" imgW="3251200" imgH="736600" progId="Equation.DSMT4">
                  <p:embed/>
                </p:oleObj>
              </mc:Choice>
              <mc:Fallback>
                <p:oleObj name="Equation" r:id="rId5" imgW="3251200" imgH="736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4813" y="0"/>
                        <a:ext cx="3251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a:spLocks noChangeArrowheads="1"/>
          </p:cNvSpPr>
          <p:nvPr/>
        </p:nvSpPr>
        <p:spPr bwMode="auto">
          <a:xfrm>
            <a:off x="261938" y="1676400"/>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a:lnSpc>
                <a:spcPct val="150000"/>
              </a:lnSpc>
            </a:pP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1.3:</a:t>
            </a:r>
            <a:r>
              <a:rPr lang="en-US" sz="2400"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36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26,75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196979605"/>
              </p:ext>
            </p:extLst>
          </p:nvPr>
        </p:nvGraphicFramePr>
        <p:xfrm>
          <a:off x="7668344" y="1676400"/>
          <a:ext cx="304800" cy="736600"/>
        </p:xfrm>
        <a:graphic>
          <a:graphicData uri="http://schemas.openxmlformats.org/presentationml/2006/ole">
            <mc:AlternateContent xmlns:mc="http://schemas.openxmlformats.org/markup-compatibility/2006">
              <mc:Choice xmlns:v="urn:schemas-microsoft-com:vml" Requires="v">
                <p:oleObj spid="_x0000_s4562" name="Equation" r:id="rId7" imgW="305814" imgH="736389" progId="Equation.DSMT4">
                  <p:embed/>
                </p:oleObj>
              </mc:Choice>
              <mc:Fallback>
                <p:oleObj name="Equation" r:id="rId7" imgW="305814" imgH="73638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8344" y="1676400"/>
                        <a:ext cx="304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5417149"/>
              </p:ext>
            </p:extLst>
          </p:nvPr>
        </p:nvGraphicFramePr>
        <p:xfrm>
          <a:off x="1835696" y="2780928"/>
          <a:ext cx="419100" cy="723900"/>
        </p:xfrm>
        <a:graphic>
          <a:graphicData uri="http://schemas.openxmlformats.org/presentationml/2006/ole">
            <mc:AlternateContent xmlns:mc="http://schemas.openxmlformats.org/markup-compatibility/2006">
              <mc:Choice xmlns:v="urn:schemas-microsoft-com:vml" Requires="v">
                <p:oleObj spid="_x0000_s4563" name="Equation" r:id="rId9" imgW="418918" imgH="723586" progId="Equation.DSMT4">
                  <p:embed/>
                </p:oleObj>
              </mc:Choice>
              <mc:Fallback>
                <p:oleObj name="Equation" r:id="rId9" imgW="418918" imgH="72358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696" y="2780928"/>
                        <a:ext cx="4191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2590800" y="4602163"/>
          <a:ext cx="3340100" cy="736600"/>
        </p:xfrm>
        <a:graphic>
          <a:graphicData uri="http://schemas.openxmlformats.org/presentationml/2006/ole">
            <mc:AlternateContent xmlns:mc="http://schemas.openxmlformats.org/markup-compatibility/2006">
              <mc:Choice xmlns:v="urn:schemas-microsoft-com:vml" Requires="v">
                <p:oleObj spid="_x0000_s4564" name="Equation" r:id="rId11" imgW="3340100" imgH="736600" progId="Equation.DSMT4">
                  <p:embed/>
                </p:oleObj>
              </mc:Choice>
              <mc:Fallback>
                <p:oleObj name="Equation" r:id="rId11" imgW="3340100" imgH="736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4602163"/>
                        <a:ext cx="33401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2603500" y="5311775"/>
          <a:ext cx="1282700" cy="736600"/>
        </p:xfrm>
        <a:graphic>
          <a:graphicData uri="http://schemas.openxmlformats.org/presentationml/2006/ole">
            <mc:AlternateContent xmlns:mc="http://schemas.openxmlformats.org/markup-compatibility/2006">
              <mc:Choice xmlns:v="urn:schemas-microsoft-com:vml" Requires="v">
                <p:oleObj spid="_x0000_s4565" name="Equation" r:id="rId13" imgW="1282700" imgH="736600" progId="Equation.DSMT4">
                  <p:embed/>
                </p:oleObj>
              </mc:Choice>
              <mc:Fallback>
                <p:oleObj name="Equation" r:id="rId13" imgW="1282700" imgH="736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3500" y="5311775"/>
                        <a:ext cx="1282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3048000" y="5943600"/>
          <a:ext cx="800100" cy="736600"/>
        </p:xfrm>
        <a:graphic>
          <a:graphicData uri="http://schemas.openxmlformats.org/presentationml/2006/ole">
            <mc:AlternateContent xmlns:mc="http://schemas.openxmlformats.org/markup-compatibility/2006">
              <mc:Choice xmlns:v="urn:schemas-microsoft-com:vml" Requires="v">
                <p:oleObj spid="_x0000_s4566" name="Equation" r:id="rId15" imgW="800100" imgH="736600" progId="Equation.DSMT4">
                  <p:embed/>
                </p:oleObj>
              </mc:Choice>
              <mc:Fallback>
                <p:oleObj name="Equation" r:id="rId15" imgW="800100" imgH="736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0" y="5943600"/>
                        <a:ext cx="8001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3886200" y="6048375"/>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a:latin typeface="Times New Roman" pitchFamily="18" charset="0"/>
                <a:cs typeface="Times New Roman" pitchFamily="18" charset="0"/>
              </a:rPr>
              <a:t>(số gạo ban đầu)</a:t>
            </a:r>
            <a:endParaRPr lang="vi-VN" sz="2400">
              <a:latin typeface="Times New Roman" pitchFamily="18" charset="0"/>
              <a:cs typeface="Times New Roman" pitchFamily="18" charset="0"/>
            </a:endParaRPr>
          </a:p>
        </p:txBody>
      </p:sp>
    </p:spTree>
    <p:extLst>
      <p:ext uri="{BB962C8B-B14F-4D97-AF65-F5344CB8AC3E}">
        <p14:creationId xmlns:p14="http://schemas.microsoft.com/office/powerpoint/2010/main" val="182890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fade">
                                      <p:cBhvr>
                                        <p:cTn id="31" dur="500"/>
                                        <p:tgtEl>
                                          <p:spTgt spid="25">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0"/>
            <a:ext cx="3429000" cy="1143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5" name="TextBox 24"/>
          <p:cNvSpPr txBox="1">
            <a:spLocks noChangeArrowheads="1"/>
          </p:cNvSpPr>
          <p:nvPr/>
        </p:nvSpPr>
        <p:spPr bwMode="auto">
          <a:xfrm>
            <a:off x="3455988" y="3735388"/>
            <a:ext cx="3478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b="1" dirty="0" err="1">
                <a:solidFill>
                  <a:srgbClr val="0000CC"/>
                </a:solidFill>
                <a:latin typeface="Times New Roman" pitchFamily="18" charset="0"/>
                <a:cs typeface="Times New Roman" pitchFamily="18" charset="0"/>
              </a:rPr>
              <a:t>Hướng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dẫn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giải</a:t>
            </a:r>
            <a:endParaRPr lang="en-US" sz="2400" b="1" dirty="0">
              <a:solidFill>
                <a:srgbClr val="0000CC"/>
              </a:solidFill>
              <a:latin typeface="Times New Roman" pitchFamily="18" charset="0"/>
              <a:cs typeface="Times New Roman" pitchFamily="18" charset="0"/>
            </a:endParaRPr>
          </a:p>
        </p:txBody>
      </p:sp>
      <p:sp>
        <p:nvSpPr>
          <p:cNvPr id="26" name="TextBox 25"/>
          <p:cNvSpPr txBox="1">
            <a:spLocks noChangeArrowheads="1"/>
          </p:cNvSpPr>
          <p:nvPr/>
        </p:nvSpPr>
        <p:spPr bwMode="auto">
          <a:xfrm>
            <a:off x="1143000" y="4137025"/>
            <a:ext cx="678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a:latin typeface="Times New Roman" pitchFamily="18" charset="0"/>
                <a:cs typeface="Times New Roman" pitchFamily="18" charset="0"/>
              </a:rPr>
              <a:t> Kho đã xuất đi số tấn gạo để cứu trợ miền Trung là:</a:t>
            </a:r>
          </a:p>
        </p:txBody>
      </p:sp>
      <p:sp>
        <p:nvSpPr>
          <p:cNvPr id="3" name="TextBox 2"/>
          <p:cNvSpPr txBox="1">
            <a:spLocks noChangeArrowheads="1"/>
          </p:cNvSpPr>
          <p:nvPr/>
        </p:nvSpPr>
        <p:spPr bwMode="auto">
          <a:xfrm flipH="1">
            <a:off x="6934200" y="647700"/>
            <a:ext cx="40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b="1">
                <a:solidFill>
                  <a:srgbClr val="FF0000"/>
                </a:solidFill>
                <a:latin typeface="Times New Roman" pitchFamily="18" charset="0"/>
                <a:cs typeface="Times New Roman" pitchFamily="18" charset="0"/>
              </a:rPr>
              <a:t>b</a:t>
            </a:r>
          </a:p>
        </p:txBody>
      </p:sp>
      <p:graphicFrame>
        <p:nvGraphicFramePr>
          <p:cNvPr id="12294" name="Object 3"/>
          <p:cNvGraphicFramePr>
            <a:graphicFrameLocks noChangeAspect="1"/>
          </p:cNvGraphicFramePr>
          <p:nvPr/>
        </p:nvGraphicFramePr>
        <p:xfrm>
          <a:off x="5651500" y="-12700"/>
          <a:ext cx="3251200" cy="736600"/>
        </p:xfrm>
        <a:graphic>
          <a:graphicData uri="http://schemas.openxmlformats.org/presentationml/2006/ole">
            <mc:AlternateContent xmlns:mc="http://schemas.openxmlformats.org/markup-compatibility/2006">
              <mc:Choice xmlns:v="urn:schemas-microsoft-com:vml" Requires="v">
                <p:oleObj spid="_x0000_s5386" name="Equation" r:id="rId3" imgW="3252216" imgH="737616" progId="Equation.DSMT4">
                  <p:embed/>
                </p:oleObj>
              </mc:Choice>
              <mc:Fallback>
                <p:oleObj name="Equation" r:id="rId3" imgW="3252216" imgH="73761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2700"/>
                        <a:ext cx="3251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a:off x="7112000" y="417513"/>
            <a:ext cx="0" cy="307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69875" y="1182688"/>
            <a:ext cx="8532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a:lnSpc>
                <a:spcPct val="150000"/>
              </a:lnSpc>
            </a:pPr>
            <a:r>
              <a:rPr lang="nl-NL" sz="2400" b="1" dirty="0">
                <a:solidFill>
                  <a:srgbClr val="FF0000"/>
                </a:solidFill>
                <a:latin typeface="Times New Roman" pitchFamily="18" charset="0"/>
                <a:cs typeface="Times New Roman" pitchFamily="18" charset="0"/>
              </a:rPr>
              <a:t>Bài 1.4:</a:t>
            </a:r>
            <a:r>
              <a:rPr lang="nl-NL" sz="2400" dirty="0">
                <a:solidFill>
                  <a:srgbClr val="FF0000"/>
                </a:solidFill>
                <a:latin typeface="Times New Roman" pitchFamily="18" charset="0"/>
                <a:cs typeface="Times New Roman" pitchFamily="18" charset="0"/>
              </a:rPr>
              <a:t> </a:t>
            </a:r>
            <a:r>
              <a:rPr lang="nl-NL" sz="2400" dirty="0">
                <a:latin typeface="Times New Roman" pitchFamily="18" charset="0"/>
                <a:cs typeface="Times New Roman" pitchFamily="18" charset="0"/>
              </a:rPr>
              <a:t>Một kho gạo ban đầu có 36 tấn gạo. Kho đã bán đi     số gạo ban đầu, rồi xuất đi </a:t>
            </a:r>
            <a:r>
              <a:rPr lang="nl-NL" sz="2400" b="1" dirty="0">
                <a:solidFill>
                  <a:srgbClr val="FF0000"/>
                </a:solidFill>
                <a:latin typeface="Times New Roman" pitchFamily="18" charset="0"/>
                <a:cs typeface="Times New Roman" pitchFamily="18" charset="0"/>
              </a:rPr>
              <a:t>b</a:t>
            </a:r>
            <a:r>
              <a:rPr lang="nl-NL" sz="2400" dirty="0">
                <a:latin typeface="Times New Roman" pitchFamily="18" charset="0"/>
                <a:cs typeface="Times New Roman" pitchFamily="18" charset="0"/>
              </a:rPr>
              <a:t> tấn gạo để cứu trợ bão lụt miền Trung và sau đó nhập thêm      tấn gạo vào kho nữa. Khi đó kho có 26,75 tấn. Hỏi kho đã xuất đi bao nhiêu tấn gạo cứu trợ miền Trung?</a:t>
            </a:r>
            <a:endParaRPr lang="vi-VN" sz="2400" dirty="0">
              <a:latin typeface="Times New Roman" pitchFamily="18" charset="0"/>
              <a:cs typeface="Times New Roman"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26305002"/>
              </p:ext>
            </p:extLst>
          </p:nvPr>
        </p:nvGraphicFramePr>
        <p:xfrm>
          <a:off x="8100392" y="1182688"/>
          <a:ext cx="215900" cy="736600"/>
        </p:xfrm>
        <a:graphic>
          <a:graphicData uri="http://schemas.openxmlformats.org/presentationml/2006/ole">
            <mc:AlternateContent xmlns:mc="http://schemas.openxmlformats.org/markup-compatibility/2006">
              <mc:Choice xmlns:v="urn:schemas-microsoft-com:vml" Requires="v">
                <p:oleObj spid="_x0000_s5387" name="Equation" r:id="rId5" imgW="217208" imgH="735165" progId="Equation.DSMT4">
                  <p:embed/>
                </p:oleObj>
              </mc:Choice>
              <mc:Fallback>
                <p:oleObj name="Equation" r:id="rId5" imgW="217208" imgH="73516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392" y="1182688"/>
                        <a:ext cx="215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601733783"/>
              </p:ext>
            </p:extLst>
          </p:nvPr>
        </p:nvGraphicFramePr>
        <p:xfrm>
          <a:off x="2555776" y="2323253"/>
          <a:ext cx="419100" cy="723900"/>
        </p:xfrm>
        <a:graphic>
          <a:graphicData uri="http://schemas.openxmlformats.org/presentationml/2006/ole">
            <mc:AlternateContent xmlns:mc="http://schemas.openxmlformats.org/markup-compatibility/2006">
              <mc:Choice xmlns:v="urn:schemas-microsoft-com:vml" Requires="v">
                <p:oleObj spid="_x0000_s5388" name="Equation" r:id="rId7" imgW="419227" imgH="723014" progId="Equation.DSMT4">
                  <p:embed/>
                </p:oleObj>
              </mc:Choice>
              <mc:Fallback>
                <p:oleObj name="Equation" r:id="rId7" imgW="419227" imgH="723014"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6" y="2323253"/>
                        <a:ext cx="4191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nvGraphicFramePr>
        <p:xfrm>
          <a:off x="2438400" y="4619625"/>
          <a:ext cx="3263900" cy="736600"/>
        </p:xfrm>
        <a:graphic>
          <a:graphicData uri="http://schemas.openxmlformats.org/presentationml/2006/ole">
            <mc:AlternateContent xmlns:mc="http://schemas.openxmlformats.org/markup-compatibility/2006">
              <mc:Choice xmlns:v="urn:schemas-microsoft-com:vml" Requires="v">
                <p:oleObj spid="_x0000_s5389" name="Equation" r:id="rId9" imgW="3263900" imgH="736600" progId="Equation.DSMT4">
                  <p:embed/>
                </p:oleObj>
              </mc:Choice>
              <mc:Fallback>
                <p:oleObj name="Equation" r:id="rId9" imgW="3263900" imgH="736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4619625"/>
                        <a:ext cx="326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a:spLocks noChangeArrowheads="1"/>
          </p:cNvSpPr>
          <p:nvPr/>
        </p:nvSpPr>
        <p:spPr bwMode="auto">
          <a:xfrm>
            <a:off x="2362200" y="5356225"/>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r>
              <a:rPr lang="en-US" sz="2400">
                <a:latin typeface="Times New Roman" pitchFamily="18" charset="0"/>
                <a:cs typeface="Times New Roman" pitchFamily="18" charset="0"/>
              </a:rPr>
              <a:t>b = 5 (tấn)</a:t>
            </a:r>
            <a:endParaRPr lang="vi-VN" sz="2400">
              <a:latin typeface="Times New Roman" pitchFamily="18" charset="0"/>
              <a:cs typeface="Times New Roman" pitchFamily="18" charset="0"/>
            </a:endParaRPr>
          </a:p>
        </p:txBody>
      </p:sp>
    </p:spTree>
    <p:extLst>
      <p:ext uri="{BB962C8B-B14F-4D97-AF65-F5344CB8AC3E}">
        <p14:creationId xmlns:p14="http://schemas.microsoft.com/office/powerpoint/2010/main" val="3405641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 grpId="0"/>
      <p:bldP spid="19"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6046</Words>
  <Application>Microsoft Office PowerPoint</Application>
  <PresentationFormat>On-screen Show (4:3)</PresentationFormat>
  <Paragraphs>392</Paragraphs>
  <Slides>58</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65</cp:revision>
  <dcterms:created xsi:type="dcterms:W3CDTF">2020-10-26T09:59:41Z</dcterms:created>
  <dcterms:modified xsi:type="dcterms:W3CDTF">2020-10-29T00:02:13Z</dcterms:modified>
</cp:coreProperties>
</file>